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tif" ContentType="image/tif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Lst>
  <p:notesMasterIdLst>
    <p:notesMasterId r:id="rId77"/>
  </p:notesMasterIdLst>
  <p:sldIdLst>
    <p:sldId id="256" r:id="rId5"/>
    <p:sldId id="338" r:id="rId6"/>
    <p:sldId id="318" r:id="rId7"/>
    <p:sldId id="345" r:id="rId8"/>
    <p:sldId id="319" r:id="rId9"/>
    <p:sldId id="339" r:id="rId10"/>
    <p:sldId id="270" r:id="rId11"/>
    <p:sldId id="279" r:id="rId12"/>
    <p:sldId id="278" r:id="rId13"/>
    <p:sldId id="277" r:id="rId14"/>
    <p:sldId id="276" r:id="rId15"/>
    <p:sldId id="280" r:id="rId16"/>
    <p:sldId id="281" r:id="rId17"/>
    <p:sldId id="282" r:id="rId18"/>
    <p:sldId id="283" r:id="rId19"/>
    <p:sldId id="298" r:id="rId20"/>
    <p:sldId id="284" r:id="rId21"/>
    <p:sldId id="289" r:id="rId22"/>
    <p:sldId id="287" r:id="rId23"/>
    <p:sldId id="290" r:id="rId24"/>
    <p:sldId id="291" r:id="rId25"/>
    <p:sldId id="273" r:id="rId26"/>
    <p:sldId id="310" r:id="rId27"/>
    <p:sldId id="299" r:id="rId28"/>
    <p:sldId id="300" r:id="rId29"/>
    <p:sldId id="301" r:id="rId30"/>
    <p:sldId id="335" r:id="rId31"/>
    <p:sldId id="302" r:id="rId32"/>
    <p:sldId id="303" r:id="rId33"/>
    <p:sldId id="292" r:id="rId34"/>
    <p:sldId id="327" r:id="rId35"/>
    <p:sldId id="304" r:id="rId36"/>
    <p:sldId id="324" r:id="rId37"/>
    <p:sldId id="295" r:id="rId38"/>
    <p:sldId id="326" r:id="rId39"/>
    <p:sldId id="306" r:id="rId40"/>
    <p:sldId id="274" r:id="rId41"/>
    <p:sldId id="275" r:id="rId42"/>
    <p:sldId id="328" r:id="rId43"/>
    <p:sldId id="340" r:id="rId44"/>
    <p:sldId id="341" r:id="rId45"/>
    <p:sldId id="342" r:id="rId46"/>
    <p:sldId id="265" r:id="rId47"/>
    <p:sldId id="264" r:id="rId48"/>
    <p:sldId id="309" r:id="rId49"/>
    <p:sldId id="323" r:id="rId50"/>
    <p:sldId id="267" r:id="rId51"/>
    <p:sldId id="269" r:id="rId52"/>
    <p:sldId id="268" r:id="rId53"/>
    <p:sldId id="336" r:id="rId54"/>
    <p:sldId id="314" r:id="rId55"/>
    <p:sldId id="315" r:id="rId56"/>
    <p:sldId id="337" r:id="rId57"/>
    <p:sldId id="351" r:id="rId58"/>
    <p:sldId id="352" r:id="rId59"/>
    <p:sldId id="353" r:id="rId60"/>
    <p:sldId id="355" r:id="rId61"/>
    <p:sldId id="354" r:id="rId62"/>
    <p:sldId id="347" r:id="rId63"/>
    <p:sldId id="348" r:id="rId64"/>
    <p:sldId id="349" r:id="rId65"/>
    <p:sldId id="321" r:id="rId66"/>
    <p:sldId id="334" r:id="rId67"/>
    <p:sldId id="313" r:id="rId68"/>
    <p:sldId id="332" r:id="rId69"/>
    <p:sldId id="333" r:id="rId70"/>
    <p:sldId id="330" r:id="rId71"/>
    <p:sldId id="331" r:id="rId72"/>
    <p:sldId id="307" r:id="rId73"/>
    <p:sldId id="308" r:id="rId74"/>
    <p:sldId id="343" r:id="rId75"/>
    <p:sldId id="259"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0F61E0-6468-954F-AC45-0146ABAE0775}">
          <p14:sldIdLst>
            <p14:sldId id="256"/>
            <p14:sldId id="338"/>
            <p14:sldId id="318"/>
            <p14:sldId id="345"/>
            <p14:sldId id="319"/>
            <p14:sldId id="339"/>
            <p14:sldId id="270"/>
          </p14:sldIdLst>
        </p14:section>
        <p14:section name="Historical Review" id="{BB1EA51F-685B-264B-A8DC-A6E908A34FA7}">
          <p14:sldIdLst>
            <p14:sldId id="279"/>
            <p14:sldId id="278"/>
            <p14:sldId id="277"/>
            <p14:sldId id="276"/>
            <p14:sldId id="280"/>
            <p14:sldId id="281"/>
            <p14:sldId id="282"/>
            <p14:sldId id="283"/>
          </p14:sldIdLst>
        </p14:section>
        <p14:section name="OCR" id="{6C8FC60E-BB3D-B24C-A289-78EB8BD71F7F}">
          <p14:sldIdLst>
            <p14:sldId id="298"/>
            <p14:sldId id="284"/>
            <p14:sldId id="289"/>
            <p14:sldId id="287"/>
            <p14:sldId id="290"/>
            <p14:sldId id="291"/>
            <p14:sldId id="273"/>
            <p14:sldId id="310"/>
            <p14:sldId id="299"/>
            <p14:sldId id="300"/>
            <p14:sldId id="301"/>
            <p14:sldId id="335"/>
            <p14:sldId id="302"/>
            <p14:sldId id="303"/>
            <p14:sldId id="292"/>
            <p14:sldId id="327"/>
            <p14:sldId id="304"/>
            <p14:sldId id="324"/>
            <p14:sldId id="295"/>
            <p14:sldId id="326"/>
          </p14:sldIdLst>
        </p14:section>
        <p14:section name="Cars - feature extraction" id="{C77E3A16-96F8-1543-A1DB-958E8F3AB9EA}">
          <p14:sldIdLst>
            <p14:sldId id="306"/>
            <p14:sldId id="274"/>
            <p14:sldId id="275"/>
            <p14:sldId id="328"/>
            <p14:sldId id="340"/>
            <p14:sldId id="341"/>
            <p14:sldId id="342"/>
          </p14:sldIdLst>
        </p14:section>
        <p14:section name="Pizza - feature recognition" id="{D1F7C688-E60B-8A47-89B4-C4A752BB2CA2}">
          <p14:sldIdLst>
            <p14:sldId id="265"/>
            <p14:sldId id="264"/>
            <p14:sldId id="309"/>
            <p14:sldId id="323"/>
            <p14:sldId id="267"/>
            <p14:sldId id="269"/>
            <p14:sldId id="268"/>
            <p14:sldId id="336"/>
            <p14:sldId id="314"/>
            <p14:sldId id="315"/>
            <p14:sldId id="337"/>
            <p14:sldId id="351"/>
            <p14:sldId id="352"/>
            <p14:sldId id="353"/>
            <p14:sldId id="355"/>
            <p14:sldId id="354"/>
            <p14:sldId id="347"/>
            <p14:sldId id="348"/>
            <p14:sldId id="349"/>
            <p14:sldId id="321"/>
          </p14:sldIdLst>
        </p14:section>
        <p14:section name="Wine" id="{51A66101-54A7-2E4C-A115-A21CF83B6F12}">
          <p14:sldIdLst>
            <p14:sldId id="334"/>
            <p14:sldId id="313"/>
            <p14:sldId id="332"/>
            <p14:sldId id="333"/>
            <p14:sldId id="330"/>
            <p14:sldId id="331"/>
          </p14:sldIdLst>
        </p14:section>
        <p14:section name="Machine Learning" id="{5603F6B4-08FE-FE49-A50C-07D3348B2C56}">
          <p14:sldIdLst>
            <p14:sldId id="307"/>
            <p14:sldId id="308"/>
            <p14:sldId id="343"/>
          </p14:sldIdLst>
        </p14:section>
        <p14:section name="Tail" id="{2D56EFAB-C14C-B14E-8F85-E53363ED9447}">
          <p14:sldIdLst>
            <p14:sldId id="25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80"/>
    <a:srgbClr val="3B2417"/>
    <a:srgbClr val="302D15"/>
    <a:srgbClr val="341F19"/>
    <a:srgbClr val="CFB871"/>
    <a:srgbClr val="E4E7DA"/>
    <a:srgbClr val="CACBC3"/>
    <a:srgbClr val="C9C9C2"/>
    <a:srgbClr val="221F2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25" autoAdjust="0"/>
    <p:restoredTop sz="73851" autoAdjust="0"/>
  </p:normalViewPr>
  <p:slideViewPr>
    <p:cSldViewPr snapToGrid="0" snapToObjects="1">
      <p:cViewPr varScale="1">
        <p:scale>
          <a:sx n="81" d="100"/>
          <a:sy n="81" d="100"/>
        </p:scale>
        <p:origin x="-1912" y="-120"/>
      </p:cViewPr>
      <p:guideLst>
        <p:guide orient="horz" pos="2160"/>
        <p:guide pos="2880"/>
      </p:guideLst>
    </p:cSldViewPr>
  </p:slideViewPr>
  <p:notesTextViewPr>
    <p:cViewPr>
      <p:scale>
        <a:sx n="100" d="100"/>
        <a:sy n="100" d="100"/>
      </p:scale>
      <p:origin x="0" y="0"/>
    </p:cViewPr>
  </p:notesTextViewPr>
  <p:sorterViewPr>
    <p:cViewPr>
      <p:scale>
        <a:sx n="149" d="100"/>
        <a:sy n="149"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263A1BA-3756-414D-B01A-6B1842F363A1}" type="datetimeFigureOut">
              <a:rPr lang="en-US" smtClean="0"/>
              <a:t>01/06/14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5A4AAB3-12B9-C540-A41F-6DD2DD9FB020}" type="slidenum">
              <a:rPr lang="en-GB" smtClean="0"/>
              <a:t>‹#›</a:t>
            </a:fld>
            <a:endParaRPr lang="en-GB"/>
          </a:p>
        </p:txBody>
      </p:sp>
    </p:spTree>
    <p:extLst>
      <p:ext uri="{BB962C8B-B14F-4D97-AF65-F5344CB8AC3E}">
        <p14:creationId xmlns:p14="http://schemas.microsoft.com/office/powerpoint/2010/main" val="27549113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Typical</a:t>
            </a:r>
            <a:r>
              <a:rPr lang="en-GB" baseline="0" dirty="0" smtClean="0"/>
              <a:t> day at the office</a:t>
            </a:r>
          </a:p>
          <a:p>
            <a:r>
              <a:rPr lang="en-GB" baseline="0" dirty="0" smtClean="0"/>
              <a:t>We observe the world – sight, sound, …</a:t>
            </a:r>
          </a:p>
          <a:p>
            <a:r>
              <a:rPr lang="en-GB" baseline="0" dirty="0" smtClean="0"/>
              <a:t>Enter it into our database</a:t>
            </a:r>
          </a:p>
          <a:p>
            <a:endParaRPr lang="en-GB" baseline="0" dirty="0" smtClean="0"/>
          </a:p>
          <a:p>
            <a:r>
              <a:rPr lang="en-GB" baseline="0" dirty="0" smtClean="0"/>
              <a:t>It was good as long as machines are expensive and humans not</a:t>
            </a:r>
          </a:p>
          <a:p>
            <a:r>
              <a:rPr lang="en-GB" b="1" baseline="0" dirty="0" smtClean="0"/>
              <a:t>And it was alright until this happened….</a:t>
            </a:r>
          </a:p>
        </p:txBody>
      </p:sp>
      <p:sp>
        <p:nvSpPr>
          <p:cNvPr id="4" name="Slide Number Placeholder 3"/>
          <p:cNvSpPr>
            <a:spLocks noGrp="1"/>
          </p:cNvSpPr>
          <p:nvPr>
            <p:ph type="sldNum" sz="quarter" idx="10"/>
          </p:nvPr>
        </p:nvSpPr>
        <p:spPr/>
        <p:txBody>
          <a:bodyPr/>
          <a:lstStyle/>
          <a:p>
            <a:fld id="{85A4AAB3-12B9-C540-A41F-6DD2DD9FB020}" type="slidenum">
              <a:rPr lang="en-GB" smtClean="0"/>
              <a:t>2</a:t>
            </a:fld>
            <a:endParaRPr lang="en-GB"/>
          </a:p>
        </p:txBody>
      </p:sp>
    </p:spTree>
    <p:extLst>
      <p:ext uri="{BB962C8B-B14F-4D97-AF65-F5344CB8AC3E}">
        <p14:creationId xmlns:p14="http://schemas.microsoft.com/office/powerpoint/2010/main" val="373847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Then in the 1960s:</a:t>
            </a:r>
            <a:r>
              <a:rPr lang="en-GB" baseline="0" dirty="0" smtClean="0"/>
              <a:t> </a:t>
            </a:r>
            <a:r>
              <a:rPr lang="en-GB" dirty="0" smtClean="0"/>
              <a:t>Rationalising post sorting – OCR revolution</a:t>
            </a:r>
          </a:p>
          <a:p>
            <a:endParaRPr lang="en-GB" dirty="0" smtClean="0"/>
          </a:p>
          <a:p>
            <a:r>
              <a:rPr lang="en-GB" b="1" dirty="0" smtClean="0"/>
              <a:t>USA</a:t>
            </a:r>
            <a:r>
              <a:rPr lang="en-GB" dirty="0" smtClean="0"/>
              <a:t> – zip codes </a:t>
            </a:r>
            <a:r>
              <a:rPr lang="en-GB" b="1" dirty="0" smtClean="0"/>
              <a:t>1963</a:t>
            </a:r>
            <a:r>
              <a:rPr lang="en-GB" dirty="0" smtClean="0"/>
              <a:t>	</a:t>
            </a:r>
          </a:p>
          <a:p>
            <a:r>
              <a:rPr lang="en-GB" dirty="0" smtClean="0"/>
              <a:t>https://</a:t>
            </a:r>
            <a:r>
              <a:rPr lang="en-GB" dirty="0" err="1" smtClean="0"/>
              <a:t>en.wikipedia.org</a:t>
            </a:r>
            <a:r>
              <a:rPr lang="en-GB" dirty="0" smtClean="0"/>
              <a:t>/wiki/</a:t>
            </a:r>
            <a:r>
              <a:rPr lang="en-GB" dirty="0" err="1" smtClean="0"/>
              <a:t>ZIP_code</a:t>
            </a:r>
            <a:endParaRPr lang="en-GB" dirty="0" smtClean="0"/>
          </a:p>
          <a:p>
            <a:endParaRPr lang="en-GB" dirty="0" smtClean="0"/>
          </a:p>
          <a:p>
            <a:r>
              <a:rPr lang="en-GB" b="1" dirty="0" smtClean="0"/>
              <a:t>1965</a:t>
            </a:r>
            <a:r>
              <a:rPr lang="en-GB" dirty="0" smtClean="0"/>
              <a:t> – first automated </a:t>
            </a:r>
            <a:r>
              <a:rPr lang="en-GB" b="1" dirty="0" smtClean="0"/>
              <a:t>OCR sorter</a:t>
            </a:r>
            <a:r>
              <a:rPr lang="en-GB" b="0" baseline="0" dirty="0" smtClean="0"/>
              <a:t> (USA)</a:t>
            </a:r>
            <a:endParaRPr lang="en-GB" b="1" dirty="0" smtClean="0"/>
          </a:p>
          <a:p>
            <a:endParaRPr lang="en-GB" dirty="0" smtClean="0"/>
          </a:p>
          <a:p>
            <a:r>
              <a:rPr lang="en-GB" b="1" dirty="0" smtClean="0"/>
              <a:t>Denmark 1967 </a:t>
            </a:r>
          </a:p>
          <a:p>
            <a:r>
              <a:rPr lang="en-GB" dirty="0" smtClean="0"/>
              <a:t>http://</a:t>
            </a:r>
            <a:r>
              <a:rPr lang="en-GB" dirty="0" err="1" smtClean="0"/>
              <a:t>www.denstoredanske.dk</a:t>
            </a:r>
            <a:r>
              <a:rPr lang="en-GB" dirty="0" smtClean="0"/>
              <a:t>/It,_</a:t>
            </a:r>
            <a:r>
              <a:rPr lang="en-GB" dirty="0" err="1" smtClean="0"/>
              <a:t>teknik_og_naturvidenskab</a:t>
            </a:r>
            <a:r>
              <a:rPr lang="en-GB" dirty="0" smtClean="0"/>
              <a:t>/</a:t>
            </a:r>
            <a:r>
              <a:rPr lang="en-GB" dirty="0" err="1" smtClean="0"/>
              <a:t>Elektronik</a:t>
            </a:r>
            <a:r>
              <a:rPr lang="en-GB" dirty="0" smtClean="0"/>
              <a:t>,_</a:t>
            </a:r>
            <a:r>
              <a:rPr lang="en-GB" dirty="0" err="1" smtClean="0"/>
              <a:t>teletrafik_og_kommunikation</a:t>
            </a:r>
            <a:r>
              <a:rPr lang="en-GB" dirty="0" smtClean="0"/>
              <a:t>/</a:t>
            </a:r>
            <a:r>
              <a:rPr lang="en-GB" dirty="0" err="1" smtClean="0"/>
              <a:t>Postforsendelser</a:t>
            </a:r>
            <a:r>
              <a:rPr lang="en-GB" dirty="0" smtClean="0"/>
              <a:t>/</a:t>
            </a:r>
            <a:r>
              <a:rPr lang="en-GB" dirty="0" err="1" smtClean="0"/>
              <a:t>postnummer?highlight</a:t>
            </a:r>
            <a:r>
              <a:rPr lang="en-GB" dirty="0" smtClean="0"/>
              <a:t>=</a:t>
            </a:r>
            <a:r>
              <a:rPr lang="en-GB" dirty="0" err="1" smtClean="0"/>
              <a:t>postnummer</a:t>
            </a:r>
            <a:endParaRPr lang="en-GB" dirty="0" smtClean="0"/>
          </a:p>
          <a:p>
            <a:endParaRPr lang="en-GB" dirty="0" smtClean="0"/>
          </a:p>
          <a:p>
            <a:r>
              <a:rPr lang="en-GB" b="1" dirty="0" smtClean="0"/>
              <a:t>Norway</a:t>
            </a:r>
            <a:r>
              <a:rPr lang="en-GB" baseline="0" dirty="0" smtClean="0"/>
              <a:t> – postal codes since </a:t>
            </a:r>
            <a:r>
              <a:rPr lang="en-GB" b="1" baseline="0" dirty="0" smtClean="0"/>
              <a:t>1968</a:t>
            </a:r>
            <a:r>
              <a:rPr lang="en-GB" baseline="0" dirty="0" smtClean="0"/>
              <a:t>	</a:t>
            </a:r>
          </a:p>
          <a:p>
            <a:r>
              <a:rPr lang="en-GB" dirty="0" smtClean="0"/>
              <a:t>http://</a:t>
            </a:r>
            <a:r>
              <a:rPr lang="en-GB" dirty="0" err="1" smtClean="0"/>
              <a:t>snl.no</a:t>
            </a:r>
            <a:r>
              <a:rPr lang="en-GB" dirty="0" smtClean="0"/>
              <a:t>/</a:t>
            </a:r>
            <a:r>
              <a:rPr lang="en-GB" dirty="0" err="1" smtClean="0"/>
              <a:t>postnummer</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13</a:t>
            </a:fld>
            <a:endParaRPr lang="en-GB"/>
          </a:p>
        </p:txBody>
      </p:sp>
    </p:spTree>
    <p:extLst>
      <p:ext uri="{BB962C8B-B14F-4D97-AF65-F5344CB8AC3E}">
        <p14:creationId xmlns:p14="http://schemas.microsoft.com/office/powerpoint/2010/main" val="9356078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Commercial</a:t>
            </a:r>
            <a:r>
              <a:rPr lang="en-GB" baseline="0" dirty="0" smtClean="0"/>
              <a:t> </a:t>
            </a:r>
            <a:r>
              <a:rPr lang="en-GB" dirty="0" smtClean="0"/>
              <a:t>1977:</a:t>
            </a:r>
            <a:r>
              <a:rPr lang="en-GB" baseline="0" dirty="0" smtClean="0"/>
              <a:t> USD 50 000 per machine ($</a:t>
            </a:r>
            <a:r>
              <a:rPr lang="en-GB" b="1" baseline="0" dirty="0" smtClean="0"/>
              <a:t>195,900 </a:t>
            </a:r>
            <a:r>
              <a:rPr lang="en-GB" baseline="0" dirty="0" smtClean="0"/>
              <a:t>in today’s USD based on CPI inflation = </a:t>
            </a:r>
            <a:r>
              <a:rPr lang="en-GB" b="1" baseline="0" dirty="0" smtClean="0"/>
              <a:t>1.16 million NOK</a:t>
            </a:r>
            <a:r>
              <a:rPr lang="en-GB" baseline="0" dirty="0" smtClean="0"/>
              <a:t>)</a:t>
            </a:r>
          </a:p>
          <a:p>
            <a:r>
              <a:rPr lang="en-GB" baseline="0" dirty="0" smtClean="0"/>
              <a:t>200 words per minute</a:t>
            </a:r>
          </a:p>
          <a:p>
            <a:endParaRPr lang="en-GB" dirty="0" smtClean="0"/>
          </a:p>
          <a:p>
            <a:r>
              <a:rPr lang="en-GB" dirty="0" smtClean="0"/>
              <a:t>CCD Scanner </a:t>
            </a:r>
            <a:r>
              <a:rPr lang="en-GB" b="1" dirty="0" smtClean="0"/>
              <a:t>– 64</a:t>
            </a:r>
            <a:r>
              <a:rPr lang="en-GB" b="1" baseline="0" dirty="0" smtClean="0"/>
              <a:t> </a:t>
            </a:r>
            <a:r>
              <a:rPr lang="en-GB" b="1" baseline="0" dirty="0" err="1" smtClean="0"/>
              <a:t>kB</a:t>
            </a:r>
            <a:r>
              <a:rPr lang="en-GB" b="1" baseline="0" dirty="0" smtClean="0"/>
              <a:t> RAM </a:t>
            </a:r>
            <a:r>
              <a:rPr lang="en-GB" baseline="0" dirty="0" smtClean="0"/>
              <a:t>only so had to OCR page in strips, on-the-fly</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14</a:t>
            </a:fld>
            <a:endParaRPr lang="en-GB"/>
          </a:p>
        </p:txBody>
      </p:sp>
    </p:spTree>
    <p:extLst>
      <p:ext uri="{BB962C8B-B14F-4D97-AF65-F5344CB8AC3E}">
        <p14:creationId xmlns:p14="http://schemas.microsoft.com/office/powerpoint/2010/main" val="178292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1987</a:t>
            </a:r>
          </a:p>
          <a:p>
            <a:r>
              <a:rPr lang="en-GB" dirty="0" smtClean="0"/>
              <a:t>Not just document</a:t>
            </a:r>
            <a:r>
              <a:rPr lang="en-GB" baseline="0" dirty="0" smtClean="0"/>
              <a:t> output (printing)</a:t>
            </a:r>
          </a:p>
          <a:p>
            <a:r>
              <a:rPr lang="en-GB" baseline="0" dirty="0" smtClean="0"/>
              <a:t>Now also document input</a:t>
            </a:r>
          </a:p>
          <a:p>
            <a:r>
              <a:rPr lang="en-GB" baseline="0" dirty="0" smtClean="0"/>
              <a:t>Visual data acquisition</a:t>
            </a:r>
          </a:p>
          <a:p>
            <a:r>
              <a:rPr lang="en-GB" baseline="0" dirty="0" smtClean="0"/>
              <a:t>OCR needed</a:t>
            </a:r>
            <a:endParaRPr lang="en-GB" dirty="0" smtClean="0"/>
          </a:p>
          <a:p>
            <a:endParaRPr lang="en-GB" dirty="0" smtClean="0"/>
          </a:p>
          <a:p>
            <a:endParaRPr lang="en-GB"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15</a:t>
            </a:fld>
            <a:endParaRPr lang="en-GB"/>
          </a:p>
        </p:txBody>
      </p:sp>
    </p:spTree>
    <p:extLst>
      <p:ext uri="{BB962C8B-B14F-4D97-AF65-F5344CB8AC3E}">
        <p14:creationId xmlns:p14="http://schemas.microsoft.com/office/powerpoint/2010/main" val="1782928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Problem definition</a:t>
            </a:r>
          </a:p>
          <a:p>
            <a:r>
              <a:rPr lang="en-GB" dirty="0" smtClean="0"/>
              <a:t>We are </a:t>
            </a:r>
            <a:r>
              <a:rPr lang="en-GB" b="1" dirty="0" smtClean="0"/>
              <a:t>used to </a:t>
            </a:r>
            <a:r>
              <a:rPr lang="en-GB" dirty="0" smtClean="0"/>
              <a:t>dealing with </a:t>
            </a:r>
            <a:r>
              <a:rPr lang="en-GB" b="1" dirty="0" smtClean="0"/>
              <a:t>numbers</a:t>
            </a:r>
            <a:r>
              <a:rPr lang="en-GB" baseline="0" dirty="0" smtClean="0"/>
              <a:t> and text </a:t>
            </a:r>
            <a:r>
              <a:rPr lang="en-GB" b="1" baseline="0" dirty="0" smtClean="0"/>
              <a:t>strings</a:t>
            </a:r>
            <a:r>
              <a:rPr lang="en-GB" baseline="0" dirty="0" smtClean="0"/>
              <a:t>, not images</a:t>
            </a:r>
          </a:p>
          <a:p>
            <a:endParaRPr lang="en-GB" dirty="0" smtClean="0"/>
          </a:p>
          <a:p>
            <a:endParaRPr lang="en-GB" dirty="0" smtClean="0"/>
          </a:p>
          <a:p>
            <a:r>
              <a:rPr lang="en-GB" dirty="0" smtClean="0"/>
              <a:t>Let’s look</a:t>
            </a:r>
            <a:r>
              <a:rPr lang="en-GB" baseline="0" dirty="0" smtClean="0"/>
              <a:t> at OCR, </a:t>
            </a:r>
          </a:p>
          <a:p>
            <a:r>
              <a:rPr lang="en-GB" baseline="0" dirty="0" smtClean="0"/>
              <a:t>some of the </a:t>
            </a:r>
            <a:r>
              <a:rPr lang="en-GB" b="1" baseline="0" dirty="0" smtClean="0"/>
              <a:t>challenges</a:t>
            </a:r>
            <a:r>
              <a:rPr lang="en-GB" baseline="0" dirty="0" smtClean="0"/>
              <a:t>, </a:t>
            </a:r>
          </a:p>
          <a:p>
            <a:r>
              <a:rPr lang="en-GB" baseline="0" dirty="0" smtClean="0"/>
              <a:t>and how they are </a:t>
            </a:r>
            <a:r>
              <a:rPr lang="en-GB" b="1" baseline="0" dirty="0" smtClean="0"/>
              <a:t>solved</a:t>
            </a:r>
          </a:p>
          <a:p>
            <a:endParaRPr lang="en-GB" b="1"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16</a:t>
            </a:fld>
            <a:endParaRPr lang="en-GB"/>
          </a:p>
        </p:txBody>
      </p:sp>
    </p:spTree>
    <p:extLst>
      <p:ext uri="{BB962C8B-B14F-4D97-AF65-F5344CB8AC3E}">
        <p14:creationId xmlns:p14="http://schemas.microsoft.com/office/powerpoint/2010/main" val="94787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smtClean="0"/>
          </a:p>
          <a:p>
            <a:r>
              <a:rPr lang="en-GB" dirty="0" smtClean="0"/>
              <a:t>Let’s look</a:t>
            </a:r>
            <a:r>
              <a:rPr lang="en-GB" baseline="0" dirty="0" smtClean="0"/>
              <a:t> at OCR, </a:t>
            </a:r>
          </a:p>
          <a:p>
            <a:r>
              <a:rPr lang="en-GB" baseline="0" dirty="0" smtClean="0"/>
              <a:t>some of the challenges, </a:t>
            </a:r>
          </a:p>
          <a:p>
            <a:r>
              <a:rPr lang="en-GB" baseline="0" dirty="0" smtClean="0"/>
              <a:t>and how they are solved</a:t>
            </a:r>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17</a:t>
            </a:fld>
            <a:endParaRPr lang="en-GB"/>
          </a:p>
        </p:txBody>
      </p:sp>
    </p:spTree>
    <p:extLst>
      <p:ext uri="{BB962C8B-B14F-4D97-AF65-F5344CB8AC3E}">
        <p14:creationId xmlns:p14="http://schemas.microsoft.com/office/powerpoint/2010/main" val="15346121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Find the edges of a large +/-</a:t>
            </a:r>
            <a:r>
              <a:rPr lang="en-GB" baseline="0" dirty="0" smtClean="0"/>
              <a:t> r</a:t>
            </a:r>
            <a:r>
              <a:rPr lang="en-GB" dirty="0" smtClean="0"/>
              <a:t>ectangular area</a:t>
            </a:r>
          </a:p>
          <a:p>
            <a:endParaRPr lang="en-GB" dirty="0" smtClean="0"/>
          </a:p>
          <a:p>
            <a:r>
              <a:rPr lang="en-GB" dirty="0" err="1" smtClean="0"/>
              <a:t>Preprocessing</a:t>
            </a:r>
            <a:r>
              <a:rPr lang="en-GB" dirty="0" smtClean="0"/>
              <a:t>:</a:t>
            </a:r>
          </a:p>
          <a:p>
            <a:r>
              <a:rPr lang="en-GB" dirty="0" smtClean="0"/>
              <a:t>G</a:t>
            </a:r>
            <a:r>
              <a:rPr lang="en-GB" baseline="0" dirty="0" smtClean="0"/>
              <a:t>enerally called “</a:t>
            </a:r>
            <a:r>
              <a:rPr lang="en-GB" b="1" baseline="0" dirty="0" smtClean="0"/>
              <a:t>layout analysis</a:t>
            </a:r>
            <a:r>
              <a:rPr lang="en-GB" baseline="0" dirty="0" smtClean="0"/>
              <a:t>” (columns, page numbers, book title </a:t>
            </a:r>
            <a:r>
              <a:rPr lang="en-GB" i="1" baseline="0" dirty="0" smtClean="0"/>
              <a:t>etc</a:t>
            </a:r>
            <a:r>
              <a:rPr lang="en-GB" baseline="0" dirty="0" smtClean="0"/>
              <a:t>.)</a:t>
            </a:r>
          </a:p>
        </p:txBody>
      </p:sp>
      <p:sp>
        <p:nvSpPr>
          <p:cNvPr id="4" name="Slide Number Placeholder 3"/>
          <p:cNvSpPr>
            <a:spLocks noGrp="1"/>
          </p:cNvSpPr>
          <p:nvPr>
            <p:ph type="sldNum" sz="quarter" idx="10"/>
          </p:nvPr>
        </p:nvSpPr>
        <p:spPr/>
        <p:txBody>
          <a:bodyPr/>
          <a:lstStyle/>
          <a:p>
            <a:fld id="{85A4AAB3-12B9-C540-A41F-6DD2DD9FB020}" type="slidenum">
              <a:rPr lang="en-GB" smtClean="0"/>
              <a:t>18</a:t>
            </a:fld>
            <a:endParaRPr lang="en-GB"/>
          </a:p>
        </p:txBody>
      </p:sp>
    </p:spTree>
    <p:extLst>
      <p:ext uri="{BB962C8B-B14F-4D97-AF65-F5344CB8AC3E}">
        <p14:creationId xmlns:p14="http://schemas.microsoft.com/office/powerpoint/2010/main" val="1534612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1" u="sng" baseline="0" dirty="0" smtClean="0"/>
              <a:t>Layout Analysis elements</a:t>
            </a:r>
            <a:endParaRPr lang="en-GB" b="0" i="1" u="sng" dirty="0" smtClean="0"/>
          </a:p>
          <a:p>
            <a:endParaRPr lang="en-GB" dirty="0" smtClean="0"/>
          </a:p>
          <a:p>
            <a:r>
              <a:rPr lang="en-GB" b="1" dirty="0" smtClean="0"/>
              <a:t>Book Title</a:t>
            </a:r>
            <a:r>
              <a:rPr lang="en-GB" dirty="0" smtClean="0"/>
              <a:t> top right</a:t>
            </a:r>
            <a:endParaRPr lang="en-GB" baseline="0" dirty="0" smtClean="0"/>
          </a:p>
          <a:p>
            <a:r>
              <a:rPr lang="en-GB" b="1" baseline="0" dirty="0" smtClean="0"/>
              <a:t>Page Number</a:t>
            </a:r>
            <a:r>
              <a:rPr lang="en-GB" baseline="0" dirty="0" smtClean="0"/>
              <a:t> top left</a:t>
            </a:r>
          </a:p>
          <a:p>
            <a:r>
              <a:rPr lang="en-GB" b="1" baseline="0" dirty="0" smtClean="0"/>
              <a:t>Headline</a:t>
            </a:r>
          </a:p>
          <a:p>
            <a:r>
              <a:rPr lang="en-GB" b="1" baseline="0" dirty="0" smtClean="0"/>
              <a:t>Main text</a:t>
            </a:r>
          </a:p>
          <a:p>
            <a:endParaRPr lang="en-GB" baseline="0" dirty="0" smtClean="0"/>
          </a:p>
          <a:p>
            <a:r>
              <a:rPr lang="en-GB" b="0" i="1" u="sng" baseline="0" dirty="0" smtClean="0"/>
              <a:t>Fonts</a:t>
            </a:r>
          </a:p>
          <a:p>
            <a:r>
              <a:rPr lang="en-GB" baseline="0" dirty="0" smtClean="0"/>
              <a:t>Text, with “</a:t>
            </a:r>
            <a:r>
              <a:rPr lang="en-GB" b="1" baseline="0" dirty="0" smtClean="0"/>
              <a:t>raised initial</a:t>
            </a:r>
            <a:r>
              <a:rPr lang="en-GB" baseline="0" dirty="0" smtClean="0"/>
              <a:t>”</a:t>
            </a:r>
          </a:p>
          <a:p>
            <a:r>
              <a:rPr lang="en-GB" baseline="0" dirty="0" smtClean="0"/>
              <a:t>Notice also </a:t>
            </a:r>
            <a:r>
              <a:rPr lang="en-GB" b="1" baseline="0" dirty="0" smtClean="0"/>
              <a:t>italics </a:t>
            </a:r>
            <a:r>
              <a:rPr lang="en-GB" b="1" i="1" baseline="0" dirty="0" smtClean="0"/>
              <a:t>Bill</a:t>
            </a:r>
          </a:p>
        </p:txBody>
      </p:sp>
      <p:sp>
        <p:nvSpPr>
          <p:cNvPr id="4" name="Slide Number Placeholder 3"/>
          <p:cNvSpPr>
            <a:spLocks noGrp="1"/>
          </p:cNvSpPr>
          <p:nvPr>
            <p:ph type="sldNum" sz="quarter" idx="10"/>
          </p:nvPr>
        </p:nvSpPr>
        <p:spPr/>
        <p:txBody>
          <a:bodyPr/>
          <a:lstStyle/>
          <a:p>
            <a:fld id="{85A4AAB3-12B9-C540-A41F-6DD2DD9FB020}" type="slidenum">
              <a:rPr lang="en-GB" smtClean="0"/>
              <a:t>19</a:t>
            </a:fld>
            <a:endParaRPr lang="en-GB"/>
          </a:p>
        </p:txBody>
      </p:sp>
    </p:spTree>
    <p:extLst>
      <p:ext uri="{BB962C8B-B14F-4D97-AF65-F5344CB8AC3E}">
        <p14:creationId xmlns:p14="http://schemas.microsoft.com/office/powerpoint/2010/main" val="1534612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Notice</a:t>
            </a:r>
            <a:r>
              <a:rPr lang="en-GB" baseline="0" dirty="0" smtClean="0"/>
              <a:t> the white balance</a:t>
            </a:r>
          </a:p>
          <a:p>
            <a:r>
              <a:rPr lang="en-GB" baseline="0" dirty="0" smtClean="0"/>
              <a:t>The gradients across the page</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20</a:t>
            </a:fld>
            <a:endParaRPr lang="en-GB"/>
          </a:p>
        </p:txBody>
      </p:sp>
    </p:spTree>
    <p:extLst>
      <p:ext uri="{BB962C8B-B14F-4D97-AF65-F5344CB8AC3E}">
        <p14:creationId xmlns:p14="http://schemas.microsoft.com/office/powerpoint/2010/main" val="1534612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mtClean="0"/>
              <a:t>Problem definition</a:t>
            </a:r>
          </a:p>
          <a:p>
            <a:endParaRPr lang="en-GB"/>
          </a:p>
        </p:txBody>
      </p:sp>
      <p:sp>
        <p:nvSpPr>
          <p:cNvPr id="4" name="Slide Number Placeholder 3"/>
          <p:cNvSpPr>
            <a:spLocks noGrp="1"/>
          </p:cNvSpPr>
          <p:nvPr>
            <p:ph type="sldNum" sz="quarter" idx="10"/>
          </p:nvPr>
        </p:nvSpPr>
        <p:spPr/>
        <p:txBody>
          <a:bodyPr/>
          <a:lstStyle/>
          <a:p>
            <a:fld id="{85A4AAB3-12B9-C540-A41F-6DD2DD9FB020}" type="slidenum">
              <a:rPr lang="en-GB" smtClean="0"/>
              <a:t>21</a:t>
            </a:fld>
            <a:endParaRPr lang="en-GB"/>
          </a:p>
        </p:txBody>
      </p:sp>
    </p:spTree>
    <p:extLst>
      <p:ext uri="{BB962C8B-B14F-4D97-AF65-F5344CB8AC3E}">
        <p14:creationId xmlns:p14="http://schemas.microsoft.com/office/powerpoint/2010/main" val="1534612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OCR is</a:t>
            </a:r>
            <a:r>
              <a:rPr lang="en-GB" baseline="0" dirty="0" smtClean="0"/>
              <a:t> two stages</a:t>
            </a:r>
          </a:p>
          <a:p>
            <a:r>
              <a:rPr lang="en-GB" dirty="0" err="1" smtClean="0"/>
              <a:t>Preprocessing</a:t>
            </a:r>
            <a:r>
              <a:rPr lang="en-GB" dirty="0" smtClean="0"/>
              <a:t> –</a:t>
            </a:r>
            <a:r>
              <a:rPr lang="en-GB" baseline="0" dirty="0" smtClean="0"/>
              <a:t> layout analysis</a:t>
            </a:r>
            <a:endParaRPr lang="en-GB" dirty="0" smtClean="0"/>
          </a:p>
          <a:p>
            <a:endParaRPr lang="en-GB" dirty="0" smtClean="0"/>
          </a:p>
          <a:p>
            <a:r>
              <a:rPr lang="en-GB" dirty="0" smtClean="0"/>
              <a:t>Let’s see how to do it</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22</a:t>
            </a:fld>
            <a:endParaRPr lang="en-GB"/>
          </a:p>
        </p:txBody>
      </p:sp>
    </p:spTree>
    <p:extLst>
      <p:ext uri="{BB962C8B-B14F-4D97-AF65-F5344CB8AC3E}">
        <p14:creationId xmlns:p14="http://schemas.microsoft.com/office/powerpoint/2010/main" val="2706800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iPhone introduced </a:t>
            </a:r>
            <a:r>
              <a:rPr lang="en-GB" b="1" dirty="0" smtClean="0"/>
              <a:t>2007</a:t>
            </a:r>
          </a:p>
          <a:p>
            <a:r>
              <a:rPr lang="en-GB" b="0" dirty="0" err="1" smtClean="0"/>
              <a:t>iPad</a:t>
            </a:r>
            <a:r>
              <a:rPr lang="en-GB" b="0" baseline="0" dirty="0" smtClean="0"/>
              <a:t> introduced </a:t>
            </a:r>
            <a:r>
              <a:rPr lang="en-GB" b="1" baseline="0" dirty="0" smtClean="0"/>
              <a:t>2010</a:t>
            </a:r>
            <a:endParaRPr lang="en-GB" b="1" dirty="0" smtClean="0"/>
          </a:p>
          <a:p>
            <a:endParaRPr lang="en-GB" dirty="0" smtClean="0"/>
          </a:p>
          <a:p>
            <a:endParaRPr lang="en-GB" dirty="0" smtClean="0"/>
          </a:p>
          <a:p>
            <a:r>
              <a:rPr lang="en-GB" dirty="0" smtClean="0"/>
              <a:t>http://</a:t>
            </a:r>
            <a:r>
              <a:rPr lang="en-GB" dirty="0" err="1" smtClean="0"/>
              <a:t>ifaketext.com</a:t>
            </a:r>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a:t>
            </a:fld>
            <a:endParaRPr lang="en-GB"/>
          </a:p>
        </p:txBody>
      </p:sp>
    </p:spTree>
    <p:extLst>
      <p:ext uri="{BB962C8B-B14F-4D97-AF65-F5344CB8AC3E}">
        <p14:creationId xmlns:p14="http://schemas.microsoft.com/office/powerpoint/2010/main" val="15904323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It’s an Army of PhD’s in a box</a:t>
            </a:r>
          </a:p>
          <a:p>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1" dirty="0" err="1" smtClean="0"/>
              <a:t>OpenCV</a:t>
            </a:r>
            <a:r>
              <a:rPr lang="en-GB" dirty="0" smtClean="0"/>
              <a:t> code – free open-source, from Intel Research Russia (1999) to </a:t>
            </a:r>
            <a:r>
              <a:rPr lang="en-GB" b="1" dirty="0" smtClean="0"/>
              <a:t>use more CPU</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23</a:t>
            </a:fld>
            <a:endParaRPr lang="en-GB"/>
          </a:p>
        </p:txBody>
      </p:sp>
    </p:spTree>
    <p:extLst>
      <p:ext uri="{BB962C8B-B14F-4D97-AF65-F5344CB8AC3E}">
        <p14:creationId xmlns:p14="http://schemas.microsoft.com/office/powerpoint/2010/main" val="426670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Code </a:t>
            </a:r>
            <a:r>
              <a:rPr lang="en-GB" baseline="0" dirty="0" smtClean="0"/>
              <a:t>Python</a:t>
            </a:r>
          </a:p>
          <a:p>
            <a:r>
              <a:rPr lang="en-GB" baseline="0" dirty="0" smtClean="0"/>
              <a:t>.NET – add ;</a:t>
            </a:r>
            <a:endParaRPr lang="en-GB" dirty="0" smtClean="0"/>
          </a:p>
          <a:p>
            <a:endParaRPr lang="en-GB" dirty="0" smtClean="0"/>
          </a:p>
          <a:p>
            <a:r>
              <a:rPr lang="en-GB" dirty="0" smtClean="0"/>
              <a:t>For speed</a:t>
            </a:r>
            <a:r>
              <a:rPr lang="en-GB" baseline="0" dirty="0" smtClean="0"/>
              <a:t> and simplicity – reduce size, reduce to </a:t>
            </a:r>
            <a:r>
              <a:rPr lang="en-GB" baseline="0" dirty="0" err="1" smtClean="0"/>
              <a:t>grayscale</a:t>
            </a:r>
            <a:r>
              <a:rPr lang="en-GB" baseline="0" dirty="0" smtClean="0"/>
              <a:t> </a:t>
            </a:r>
          </a:p>
          <a:p>
            <a:r>
              <a:rPr lang="en-GB" baseline="0" dirty="0" smtClean="0"/>
              <a:t>Gaussian Blur 3, 480x640</a:t>
            </a:r>
          </a:p>
          <a:p>
            <a:endParaRPr lang="en-GB"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24</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are not interested in “details”, so we filter (blur)</a:t>
            </a:r>
          </a:p>
          <a:p>
            <a:r>
              <a:rPr lang="en-GB" dirty="0" smtClean="0"/>
              <a:t>Again, </a:t>
            </a:r>
            <a:r>
              <a:rPr lang="en-GB" b="1" dirty="0" smtClean="0"/>
              <a:t>reduce</a:t>
            </a:r>
            <a:r>
              <a:rPr lang="en-GB" b="1" baseline="0" dirty="0" smtClean="0"/>
              <a:t> complexity</a:t>
            </a:r>
            <a:r>
              <a:rPr lang="en-GB" baseline="0" dirty="0" smtClean="0"/>
              <a:t> where possible – for speed and simplicity</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25</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Canny detects</a:t>
            </a:r>
            <a:r>
              <a:rPr lang="en-GB" baseline="0" dirty="0" smtClean="0"/>
              <a:t> variations in the gradient of the image</a:t>
            </a:r>
          </a:p>
          <a:p>
            <a:endParaRPr lang="en-GB" baseline="0" dirty="0" smtClean="0"/>
          </a:p>
          <a:p>
            <a:r>
              <a:rPr lang="en-GB" baseline="0" dirty="0" smtClean="0"/>
              <a:t>Gradient – up/down/left/right for each pixel</a:t>
            </a:r>
          </a:p>
          <a:p>
            <a:r>
              <a:rPr lang="en-GB" baseline="0" dirty="0" smtClean="0"/>
              <a:t>“</a:t>
            </a:r>
            <a:r>
              <a:rPr lang="en-GB" b="1" baseline="0" dirty="0" smtClean="0"/>
              <a:t>large</a:t>
            </a:r>
            <a:r>
              <a:rPr lang="en-GB" baseline="0" dirty="0" smtClean="0"/>
              <a:t>” change indicates edge</a:t>
            </a:r>
            <a:r>
              <a:rPr lang="en-GB" b="1" baseline="0" dirty="0" smtClean="0"/>
              <a:t>, </a:t>
            </a:r>
          </a:p>
          <a:p>
            <a:r>
              <a:rPr lang="en-GB" b="1" baseline="0" dirty="0" smtClean="0"/>
              <a:t>for adjacent gradients in same direction, </a:t>
            </a:r>
            <a:r>
              <a:rPr lang="en-GB" baseline="0" dirty="0" smtClean="0"/>
              <a:t>the largest one is “the” edge</a:t>
            </a:r>
          </a:p>
          <a:p>
            <a:endParaRPr lang="en-GB" baseline="0" dirty="0" smtClean="0"/>
          </a:p>
          <a:p>
            <a:r>
              <a:rPr lang="en-GB" baseline="0" dirty="0" smtClean="0"/>
              <a:t>10,20 – two threshold </a:t>
            </a:r>
            <a:r>
              <a:rPr lang="en-GB" baseline="0" dirty="0" err="1" smtClean="0"/>
              <a:t>params</a:t>
            </a:r>
            <a:endParaRPr lang="en-GB" baseline="0" dirty="0" smtClean="0"/>
          </a:p>
          <a:p>
            <a:endParaRPr lang="en-GB" baseline="0" dirty="0" smtClean="0"/>
          </a:p>
          <a:p>
            <a:r>
              <a:rPr lang="en-GB" baseline="0" dirty="0" smtClean="0"/>
              <a:t>Notice the details are gone</a:t>
            </a:r>
          </a:p>
          <a:p>
            <a:r>
              <a:rPr lang="en-GB" baseline="0" dirty="0" smtClean="0"/>
              <a:t>Notice “holes” in edge</a:t>
            </a:r>
          </a:p>
        </p:txBody>
      </p:sp>
      <p:sp>
        <p:nvSpPr>
          <p:cNvPr id="4" name="Slide Number Placeholder 3"/>
          <p:cNvSpPr>
            <a:spLocks noGrp="1"/>
          </p:cNvSpPr>
          <p:nvPr>
            <p:ph type="sldNum" sz="quarter" idx="10"/>
          </p:nvPr>
        </p:nvSpPr>
        <p:spPr/>
        <p:txBody>
          <a:bodyPr/>
          <a:lstStyle/>
          <a:p>
            <a:fld id="{85A4AAB3-12B9-C540-A41F-6DD2DD9FB020}" type="slidenum">
              <a:rPr lang="en-GB" smtClean="0"/>
              <a:t>26</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Canny detects</a:t>
            </a:r>
            <a:r>
              <a:rPr lang="en-GB" baseline="0" dirty="0" smtClean="0"/>
              <a:t> variations in the gradient of the image</a:t>
            </a:r>
          </a:p>
          <a:p>
            <a:endParaRPr lang="en-GB" baseline="0" dirty="0" smtClean="0"/>
          </a:p>
          <a:p>
            <a:r>
              <a:rPr lang="en-GB" baseline="0" dirty="0" smtClean="0"/>
              <a:t>Gradient – up/down/left/right for each pixel</a:t>
            </a:r>
          </a:p>
          <a:p>
            <a:r>
              <a:rPr lang="en-GB" baseline="0" dirty="0" smtClean="0"/>
              <a:t>“</a:t>
            </a:r>
            <a:r>
              <a:rPr lang="en-GB" b="1" baseline="0" dirty="0" smtClean="0"/>
              <a:t>large</a:t>
            </a:r>
            <a:r>
              <a:rPr lang="en-GB" baseline="0" dirty="0" smtClean="0"/>
              <a:t>” change indicates edge</a:t>
            </a:r>
            <a:r>
              <a:rPr lang="en-GB" b="1" baseline="0" dirty="0" smtClean="0"/>
              <a:t>, </a:t>
            </a:r>
          </a:p>
          <a:p>
            <a:r>
              <a:rPr lang="en-GB" b="1" baseline="0" dirty="0" smtClean="0"/>
              <a:t>for adjacent gradients in same direction, </a:t>
            </a:r>
            <a:r>
              <a:rPr lang="en-GB" baseline="0" dirty="0" smtClean="0"/>
              <a:t>the largest one is “the” edge</a:t>
            </a:r>
          </a:p>
          <a:p>
            <a:endParaRPr lang="en-GB" dirty="0" smtClean="0"/>
          </a:p>
          <a:p>
            <a:r>
              <a:rPr lang="en-GB" dirty="0" err="1" smtClean="0"/>
              <a:t>Anim</a:t>
            </a:r>
            <a:r>
              <a:rPr lang="en-GB" dirty="0" smtClean="0"/>
              <a:t> 1: Gradient direction</a:t>
            </a:r>
          </a:p>
          <a:p>
            <a:r>
              <a:rPr lang="en-GB" dirty="0" err="1" smtClean="0"/>
              <a:t>Anim</a:t>
            </a:r>
            <a:r>
              <a:rPr lang="en-GB" baseline="0" dirty="0" smtClean="0"/>
              <a:t> 2: Gradient directions</a:t>
            </a:r>
          </a:p>
          <a:p>
            <a:endParaRPr lang="en-GB" baseline="0" dirty="0" smtClean="0"/>
          </a:p>
          <a:p>
            <a:r>
              <a:rPr lang="en-GB" dirty="0" smtClean="0"/>
              <a:t>Fast - Canny, filters etc.</a:t>
            </a:r>
          </a:p>
          <a:p>
            <a:r>
              <a:rPr lang="en-GB" b="1" dirty="0" smtClean="0"/>
              <a:t>O(</a:t>
            </a:r>
            <a:r>
              <a:rPr lang="en-GB" b="1" baseline="0" dirty="0" smtClean="0"/>
              <a:t> </a:t>
            </a:r>
            <a:r>
              <a:rPr lang="en-GB" b="1" i="1" baseline="0" dirty="0" smtClean="0"/>
              <a:t>n</a:t>
            </a:r>
            <a:r>
              <a:rPr lang="en-GB" b="1" baseline="0" dirty="0" smtClean="0"/>
              <a:t> log </a:t>
            </a:r>
            <a:r>
              <a:rPr lang="en-GB" b="1" i="1" baseline="0" dirty="0" smtClean="0"/>
              <a:t>n</a:t>
            </a:r>
            <a:r>
              <a:rPr lang="en-GB" b="1" baseline="0" dirty="0" smtClean="0"/>
              <a:t>)</a:t>
            </a:r>
            <a:r>
              <a:rPr lang="en-GB" baseline="0" dirty="0" smtClean="0"/>
              <a:t> where n = number of pixels</a:t>
            </a:r>
            <a:endParaRPr lang="en-GB"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27</a:t>
            </a:fld>
            <a:endParaRPr lang="en-GB"/>
          </a:p>
        </p:txBody>
      </p:sp>
    </p:spTree>
    <p:extLst>
      <p:ext uri="{BB962C8B-B14F-4D97-AF65-F5344CB8AC3E}">
        <p14:creationId xmlns:p14="http://schemas.microsoft.com/office/powerpoint/2010/main" val="21674582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Dilate</a:t>
            </a:r>
            <a:r>
              <a:rPr lang="en-GB" baseline="0" dirty="0" smtClean="0"/>
              <a:t> closes “holes” in edges and thickens them</a:t>
            </a:r>
          </a:p>
          <a:p>
            <a:r>
              <a:rPr lang="en-GB" b="1" baseline="0" dirty="0" smtClean="0"/>
              <a:t>Erode</a:t>
            </a:r>
            <a:r>
              <a:rPr lang="en-GB" baseline="0" dirty="0" smtClean="0"/>
              <a:t> is often used after – makes edges thinner</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28</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.shape</a:t>
            </a:r>
            <a:r>
              <a:rPr lang="en-GB" baseline="0" dirty="0" smtClean="0"/>
              <a:t> is the width and height</a:t>
            </a:r>
          </a:p>
          <a:p>
            <a:endParaRPr lang="en-GB" baseline="0" dirty="0" smtClean="0"/>
          </a:p>
          <a:p>
            <a:endParaRPr lang="en-GB" baseline="0" dirty="0" smtClean="0"/>
          </a:p>
          <a:p>
            <a:endParaRPr lang="en-GB" baseline="0" dirty="0" smtClean="0"/>
          </a:p>
          <a:p>
            <a:r>
              <a:rPr lang="en-GB" baseline="0" dirty="0" err="1" smtClean="0"/>
              <a:t>Anim</a:t>
            </a:r>
            <a:r>
              <a:rPr lang="en-GB" baseline="0" dirty="0" smtClean="0"/>
              <a:t> 1: </a:t>
            </a:r>
            <a:r>
              <a:rPr lang="en-GB" b="1" baseline="0" dirty="0" err="1" smtClean="0"/>
              <a:t>find_quadrilaterals</a:t>
            </a:r>
            <a:r>
              <a:rPr lang="en-GB" baseline="0" dirty="0" smtClean="0"/>
              <a:t> function</a:t>
            </a:r>
          </a:p>
          <a:p>
            <a:endParaRPr lang="en-GB" baseline="0" dirty="0" smtClean="0"/>
          </a:p>
          <a:p>
            <a:r>
              <a:rPr lang="en-GB" b="1" baseline="0" dirty="0" err="1" smtClean="0"/>
              <a:t>findContours</a:t>
            </a:r>
            <a:r>
              <a:rPr lang="en-GB" baseline="0" dirty="0" smtClean="0"/>
              <a:t> : a contour is a vector of points</a:t>
            </a:r>
          </a:p>
          <a:p>
            <a:endParaRPr lang="en-GB" baseline="0" dirty="0" smtClean="0"/>
          </a:p>
          <a:p>
            <a:r>
              <a:rPr lang="en-GB" b="1" baseline="0" dirty="0" err="1" smtClean="0"/>
              <a:t>approxPolyDP</a:t>
            </a:r>
            <a:r>
              <a:rPr lang="en-GB" b="1" baseline="0" dirty="0" smtClean="0"/>
              <a:t> : </a:t>
            </a:r>
            <a:r>
              <a:rPr lang="en-GB" b="0" baseline="0" dirty="0" err="1" smtClean="0"/>
              <a:t>img</a:t>
            </a:r>
            <a:r>
              <a:rPr lang="en-GB" b="0" baseline="0" dirty="0" smtClean="0"/>
              <a:t>, epsilon, closed?	</a:t>
            </a:r>
            <a:endParaRPr lang="en-GB" b="1" baseline="0" dirty="0" smtClean="0"/>
          </a:p>
          <a:p>
            <a:r>
              <a:rPr lang="en-GB" b="0" baseline="0" dirty="0" smtClean="0"/>
              <a:t>DP = distance/precision (max error)</a:t>
            </a:r>
          </a:p>
        </p:txBody>
      </p:sp>
      <p:sp>
        <p:nvSpPr>
          <p:cNvPr id="4" name="Slide Number Placeholder 3"/>
          <p:cNvSpPr>
            <a:spLocks noGrp="1"/>
          </p:cNvSpPr>
          <p:nvPr>
            <p:ph type="sldNum" sz="quarter" idx="10"/>
          </p:nvPr>
        </p:nvSpPr>
        <p:spPr/>
        <p:txBody>
          <a:bodyPr/>
          <a:lstStyle/>
          <a:p>
            <a:fld id="{85A4AAB3-12B9-C540-A41F-6DD2DD9FB020}" type="slidenum">
              <a:rPr lang="en-GB" smtClean="0"/>
              <a:t>29</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What we have seen:</a:t>
            </a:r>
          </a:p>
          <a:p>
            <a:r>
              <a:rPr lang="en-GB" b="1" dirty="0" smtClean="0"/>
              <a:t>Typical image </a:t>
            </a:r>
            <a:r>
              <a:rPr lang="en-GB" b="1" dirty="0" err="1" smtClean="0"/>
              <a:t>preprocessing</a:t>
            </a:r>
            <a:r>
              <a:rPr lang="en-GB" b="1" baseline="0" dirty="0" smtClean="0"/>
              <a:t> pipeline</a:t>
            </a:r>
          </a:p>
          <a:p>
            <a:r>
              <a:rPr lang="en-GB" dirty="0" smtClean="0"/>
              <a:t>Find the page,</a:t>
            </a:r>
            <a:r>
              <a:rPr lang="en-GB" baseline="0" dirty="0" smtClean="0"/>
              <a:t> including helper functions - </a:t>
            </a:r>
            <a:r>
              <a:rPr lang="en-GB" b="1" baseline="0" dirty="0" smtClean="0"/>
              <a:t>less than 100 lines of code</a:t>
            </a:r>
          </a:p>
          <a:p>
            <a:endParaRPr lang="en-GB" dirty="0" smtClean="0"/>
          </a:p>
          <a:p>
            <a:r>
              <a:rPr lang="en-GB" dirty="0" smtClean="0"/>
              <a:t>Better than many whiteboard photo apps</a:t>
            </a:r>
            <a:r>
              <a:rPr lang="en-GB" baseline="0" dirty="0" smtClean="0"/>
              <a:t>!</a:t>
            </a:r>
            <a:endParaRPr lang="en-GB" dirty="0" smtClean="0"/>
          </a:p>
          <a:p>
            <a:r>
              <a:rPr lang="en-GB" dirty="0" smtClean="0"/>
              <a:t>Also, business</a:t>
            </a:r>
            <a:r>
              <a:rPr lang="en-GB" baseline="0" dirty="0" smtClean="0"/>
              <a:t> applications may benefit from even weak OCR </a:t>
            </a:r>
          </a:p>
          <a:p>
            <a:r>
              <a:rPr lang="en-GB" baseline="0" dirty="0" smtClean="0"/>
              <a:t>– scan documents </a:t>
            </a:r>
            <a:r>
              <a:rPr lang="en-GB" baseline="0" dirty="0" err="1" smtClean="0"/>
              <a:t>tp</a:t>
            </a:r>
            <a:r>
              <a:rPr lang="en-GB" baseline="0" dirty="0" smtClean="0"/>
              <a:t> make them searchable even if OCR is perfect</a:t>
            </a:r>
          </a:p>
          <a:p>
            <a:r>
              <a:rPr lang="en-GB" dirty="0" smtClean="0"/>
              <a:t>(secret</a:t>
            </a:r>
            <a:r>
              <a:rPr lang="en-GB" baseline="0" dirty="0" smtClean="0"/>
              <a:t> of </a:t>
            </a:r>
            <a:r>
              <a:rPr lang="en-GB" baseline="0" dirty="0" err="1" smtClean="0"/>
              <a:t>Evernote</a:t>
            </a:r>
            <a:r>
              <a:rPr lang="en-GB" baseline="0" dirty="0" smtClean="0"/>
              <a:t>)</a:t>
            </a:r>
          </a:p>
          <a:p>
            <a:endParaRPr lang="en-GB"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30</a:t>
            </a:fld>
            <a:endParaRPr lang="en-GB"/>
          </a:p>
        </p:txBody>
      </p:sp>
    </p:spTree>
    <p:extLst>
      <p:ext uri="{BB962C8B-B14F-4D97-AF65-F5344CB8AC3E}">
        <p14:creationId xmlns:p14="http://schemas.microsoft.com/office/powerpoint/2010/main" val="15110773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come back to</a:t>
            </a:r>
            <a:r>
              <a:rPr lang="en-GB" baseline="0" dirty="0" smtClean="0"/>
              <a:t> the OCR itself</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31</a:t>
            </a:fld>
            <a:endParaRPr lang="en-GB"/>
          </a:p>
        </p:txBody>
      </p:sp>
    </p:spTree>
    <p:extLst>
      <p:ext uri="{BB962C8B-B14F-4D97-AF65-F5344CB8AC3E}">
        <p14:creationId xmlns:p14="http://schemas.microsoft.com/office/powerpoint/2010/main" val="2706800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Shape extraction and matching</a:t>
            </a:r>
            <a:r>
              <a:rPr lang="en-GB" baseline="0" dirty="0" smtClean="0"/>
              <a:t> </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32</a:t>
            </a:fld>
            <a:endParaRPr lang="en-GB"/>
          </a:p>
        </p:txBody>
      </p:sp>
    </p:spTree>
    <p:extLst>
      <p:ext uri="{BB962C8B-B14F-4D97-AF65-F5344CB8AC3E}">
        <p14:creationId xmlns:p14="http://schemas.microsoft.com/office/powerpoint/2010/main" val="141878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then </a:t>
            </a:r>
            <a:r>
              <a:rPr lang="en-GB" b="1" dirty="0" smtClean="0"/>
              <a:t>this happened!</a:t>
            </a:r>
          </a:p>
          <a:p>
            <a:r>
              <a:rPr lang="en-GB" dirty="0" smtClean="0"/>
              <a:t>The</a:t>
            </a:r>
            <a:r>
              <a:rPr lang="en-GB" baseline="0" dirty="0" smtClean="0"/>
              <a:t> </a:t>
            </a:r>
            <a:r>
              <a:rPr lang="en-GB" baseline="0" dirty="0" err="1" smtClean="0"/>
              <a:t>Vivino</a:t>
            </a:r>
            <a:r>
              <a:rPr lang="en-GB" baseline="0" dirty="0" smtClean="0"/>
              <a:t> app recognizes the bottle from the photo</a:t>
            </a:r>
          </a:p>
        </p:txBody>
      </p:sp>
      <p:sp>
        <p:nvSpPr>
          <p:cNvPr id="4" name="Slide Number Placeholder 3"/>
          <p:cNvSpPr>
            <a:spLocks noGrp="1"/>
          </p:cNvSpPr>
          <p:nvPr>
            <p:ph type="sldNum" sz="quarter" idx="10"/>
          </p:nvPr>
        </p:nvSpPr>
        <p:spPr/>
        <p:txBody>
          <a:bodyPr/>
          <a:lstStyle/>
          <a:p>
            <a:fld id="{85A4AAB3-12B9-C540-A41F-6DD2DD9FB020}" type="slidenum">
              <a:rPr lang="en-GB" smtClean="0"/>
              <a:t>5</a:t>
            </a:fld>
            <a:endParaRPr lang="en-GB"/>
          </a:p>
        </p:txBody>
      </p:sp>
    </p:spTree>
    <p:extLst>
      <p:ext uri="{BB962C8B-B14F-4D97-AF65-F5344CB8AC3E}">
        <p14:creationId xmlns:p14="http://schemas.microsoft.com/office/powerpoint/2010/main" val="13697579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Hierarchical feature recognition</a:t>
            </a:r>
          </a:p>
          <a:p>
            <a:endParaRPr lang="en-GB" dirty="0" smtClean="0"/>
          </a:p>
          <a:p>
            <a:r>
              <a:rPr lang="en-GB" dirty="0" smtClean="0"/>
              <a:t>Notice again how it’s like </a:t>
            </a:r>
            <a:r>
              <a:rPr lang="en-GB" b="1" dirty="0" smtClean="0"/>
              <a:t>compression </a:t>
            </a:r>
          </a:p>
          <a:p>
            <a:pPr marL="171450" indent="-171450">
              <a:buFont typeface="Arial"/>
              <a:buChar char="•"/>
            </a:pPr>
            <a:r>
              <a:rPr lang="en-GB" dirty="0" smtClean="0"/>
              <a:t>(image dims /</a:t>
            </a:r>
            <a:r>
              <a:rPr lang="en-GB" baseline="0" dirty="0" smtClean="0"/>
              <a:t> 20*20*8 bits = 3200 bits)</a:t>
            </a:r>
          </a:p>
          <a:p>
            <a:pPr marL="171450" indent="-171450">
              <a:buFont typeface="Arial"/>
              <a:buChar char="•"/>
            </a:pPr>
            <a:r>
              <a:rPr lang="en-GB" baseline="0" dirty="0" smtClean="0"/>
              <a:t>Feature vector ~50 bits (or 50 probabilities)</a:t>
            </a:r>
          </a:p>
          <a:p>
            <a:pPr marL="171450" indent="-171450">
              <a:buFont typeface="Arial"/>
              <a:buChar char="•"/>
            </a:pPr>
            <a:r>
              <a:rPr lang="en-GB" baseline="0" dirty="0" smtClean="0"/>
              <a:t>Char (8-16 bits)</a:t>
            </a:r>
            <a:endParaRPr lang="en-GB" dirty="0" smtClean="0"/>
          </a:p>
          <a:p>
            <a:endParaRPr lang="en-GB" dirty="0" smtClean="0"/>
          </a:p>
          <a:p>
            <a:r>
              <a:rPr lang="en-GB" dirty="0" smtClean="0"/>
              <a:t>With</a:t>
            </a:r>
            <a:r>
              <a:rPr lang="en-GB" baseline="0" dirty="0" smtClean="0"/>
              <a:t> “deep learning” this can be learned in a Deep Belief network (typically a Restricted Boltzmann Machine)</a:t>
            </a:r>
          </a:p>
          <a:p>
            <a:r>
              <a:rPr lang="en-GB" baseline="0" dirty="0" smtClean="0"/>
              <a:t>Often deep learning (multi-layer neural network, Restricted Boltzmann Machine)</a:t>
            </a:r>
          </a:p>
          <a:p>
            <a:r>
              <a:rPr lang="en-GB" baseline="0" dirty="0" smtClean="0"/>
              <a:t>Layer 1: “features” strokes (vertical stroke, slanted from up to down, …”</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Visual</a:t>
            </a:r>
            <a:r>
              <a:rPr lang="en-GB" b="1" baseline="0" dirty="0" smtClean="0"/>
              <a:t> Vocabulary</a:t>
            </a:r>
            <a:r>
              <a:rPr lang="en-GB" baseline="0" dirty="0" smtClean="0"/>
              <a:t> (parts, symbols, syntax (not semantics and pragmatics))</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“Deep learning” – more layers,</a:t>
            </a:r>
            <a:r>
              <a:rPr lang="en-GB" i="1" baseline="0" dirty="0" smtClean="0"/>
              <a:t> e.g. </a:t>
            </a:r>
            <a:r>
              <a:rPr lang="en-GB" baseline="0" dirty="0" smtClean="0"/>
              <a:t>language n-grams, … (Hinton et al., can train layer by layer, about 10 years ago)</a:t>
            </a:r>
          </a:p>
          <a:p>
            <a:pPr marL="0" marR="0" indent="0" algn="l" defTabSz="4572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The same technique used to </a:t>
            </a:r>
          </a:p>
          <a:p>
            <a:r>
              <a:rPr lang="en-GB" baseline="0" dirty="0" smtClean="0"/>
              <a:t>- Face recognition…</a:t>
            </a:r>
          </a:p>
          <a:p>
            <a:r>
              <a:rPr lang="en-GB" baseline="0" dirty="0" smtClean="0"/>
              <a:t>- analyse “City Characteristics” in Street View images (e.g. balcony on 1</a:t>
            </a:r>
            <a:r>
              <a:rPr lang="en-GB" baseline="30000" dirty="0" smtClean="0"/>
              <a:t>st</a:t>
            </a:r>
            <a:r>
              <a:rPr lang="en-GB" baseline="0" dirty="0" smtClean="0"/>
              <a:t>, 2</a:t>
            </a:r>
            <a:r>
              <a:rPr lang="en-GB" baseline="30000" dirty="0" smtClean="0"/>
              <a:t>nd</a:t>
            </a:r>
            <a:r>
              <a:rPr lang="en-GB" baseline="0" dirty="0" smtClean="0"/>
              <a:t> or 3</a:t>
            </a:r>
            <a:r>
              <a:rPr lang="en-GB" baseline="30000" dirty="0" smtClean="0"/>
              <a:t>rd</a:t>
            </a:r>
            <a:r>
              <a:rPr lang="en-GB" baseline="0" dirty="0" smtClean="0"/>
              <a:t> floor)</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33</a:t>
            </a:fld>
            <a:endParaRPr lang="en-GB"/>
          </a:p>
        </p:txBody>
      </p:sp>
    </p:spTree>
    <p:extLst>
      <p:ext uri="{BB962C8B-B14F-4D97-AF65-F5344CB8AC3E}">
        <p14:creationId xmlns:p14="http://schemas.microsoft.com/office/powerpoint/2010/main" val="35747429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sounds complicated, luckily there is a library for that</a:t>
            </a:r>
          </a:p>
          <a:p>
            <a:r>
              <a:rPr lang="en-GB" dirty="0" smtClean="0"/>
              <a:t>It runs on </a:t>
            </a:r>
            <a:r>
              <a:rPr lang="en-GB" b="1" dirty="0" smtClean="0"/>
              <a:t>your</a:t>
            </a:r>
            <a:r>
              <a:rPr lang="en-GB" b="1" baseline="0" dirty="0" smtClean="0"/>
              <a:t> phone</a:t>
            </a:r>
            <a:r>
              <a:rPr lang="en-GB" baseline="0" dirty="0" smtClean="0"/>
              <a:t>, too!</a:t>
            </a:r>
          </a:p>
          <a:p>
            <a:endParaRPr lang="en-GB" dirty="0" smtClean="0"/>
          </a:p>
          <a:p>
            <a:r>
              <a:rPr lang="en-GB" dirty="0" smtClean="0"/>
              <a:t>Ray Smith</a:t>
            </a:r>
            <a:r>
              <a:rPr lang="en-GB" baseline="0" dirty="0" smtClean="0"/>
              <a:t> of Google </a:t>
            </a:r>
            <a:r>
              <a:rPr lang="en-GB" dirty="0" smtClean="0"/>
              <a:t>says it was </a:t>
            </a:r>
            <a:r>
              <a:rPr lang="en-GB" baseline="0" dirty="0" smtClean="0"/>
              <a:t>never used in an HP product! (OSCON 2007)</a:t>
            </a:r>
          </a:p>
          <a:p>
            <a:r>
              <a:rPr lang="en-GB" dirty="0" smtClean="0"/>
              <a:t>Google scanned “all the world’s books” – like Goldberg’s 1920s vision</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34</a:t>
            </a:fld>
            <a:endParaRPr lang="en-GB"/>
          </a:p>
        </p:txBody>
      </p:sp>
    </p:spTree>
    <p:extLst>
      <p:ext uri="{BB962C8B-B14F-4D97-AF65-F5344CB8AC3E}">
        <p14:creationId xmlns:p14="http://schemas.microsoft.com/office/powerpoint/2010/main" val="33136180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Really</a:t>
            </a:r>
            <a:r>
              <a:rPr lang="en-GB" baseline="0" dirty="0" smtClean="0"/>
              <a:t> simple</a:t>
            </a:r>
          </a:p>
          <a:p>
            <a:r>
              <a:rPr lang="en-GB" baseline="0" dirty="0" smtClean="0"/>
              <a:t>Really powerful</a:t>
            </a:r>
          </a:p>
          <a:p>
            <a:r>
              <a:rPr lang="en-GB" baseline="0" dirty="0" smtClean="0"/>
              <a:t>Runs on your phone!</a:t>
            </a:r>
          </a:p>
        </p:txBody>
      </p:sp>
      <p:sp>
        <p:nvSpPr>
          <p:cNvPr id="4" name="Slide Number Placeholder 3"/>
          <p:cNvSpPr>
            <a:spLocks noGrp="1"/>
          </p:cNvSpPr>
          <p:nvPr>
            <p:ph type="sldNum" sz="quarter" idx="10"/>
          </p:nvPr>
        </p:nvSpPr>
        <p:spPr/>
        <p:txBody>
          <a:bodyPr/>
          <a:lstStyle/>
          <a:p>
            <a:fld id="{85A4AAB3-12B9-C540-A41F-6DD2DD9FB020}" type="slidenum">
              <a:rPr lang="en-GB" smtClean="0"/>
              <a:t>35</a:t>
            </a:fld>
            <a:endParaRPr lang="en-GB"/>
          </a:p>
        </p:txBody>
      </p:sp>
    </p:spTree>
    <p:extLst>
      <p:ext uri="{BB962C8B-B14F-4D97-AF65-F5344CB8AC3E}">
        <p14:creationId xmlns:p14="http://schemas.microsoft.com/office/powerpoint/2010/main" val="26001812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Know you know how to do a state of the art document scanner for your phone.</a:t>
            </a:r>
          </a:p>
          <a:p>
            <a:r>
              <a:rPr lang="en-GB" dirty="0" smtClean="0"/>
              <a:t>Let’s see an example of how we can use these</a:t>
            </a:r>
            <a:r>
              <a:rPr lang="en-GB" baseline="0" dirty="0" smtClean="0"/>
              <a:t> techniques in other domains.</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36</a:t>
            </a:fld>
            <a:endParaRPr lang="en-GB"/>
          </a:p>
        </p:txBody>
      </p:sp>
    </p:spTree>
    <p:extLst>
      <p:ext uri="{BB962C8B-B14F-4D97-AF65-F5344CB8AC3E}">
        <p14:creationId xmlns:p14="http://schemas.microsoft.com/office/powerpoint/2010/main" val="41377881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police system wants to stream the video over their mobile network</a:t>
            </a:r>
            <a:r>
              <a:rPr lang="en-GB" baseline="0" dirty="0" smtClean="0"/>
              <a:t> to a server.</a:t>
            </a:r>
            <a:endParaRPr lang="en-GB" dirty="0" smtClean="0"/>
          </a:p>
          <a:p>
            <a:r>
              <a:rPr lang="en-GB" dirty="0" smtClean="0"/>
              <a:t>Let’s see how we can do this on-board with a 500 </a:t>
            </a:r>
            <a:r>
              <a:rPr lang="en-GB" dirty="0" err="1" smtClean="0"/>
              <a:t>kr</a:t>
            </a:r>
            <a:r>
              <a:rPr lang="en-GB" dirty="0" smtClean="0"/>
              <a:t> Raspberry Pi</a:t>
            </a:r>
          </a:p>
        </p:txBody>
      </p:sp>
      <p:sp>
        <p:nvSpPr>
          <p:cNvPr id="4" name="Slide Number Placeholder 3"/>
          <p:cNvSpPr>
            <a:spLocks noGrp="1"/>
          </p:cNvSpPr>
          <p:nvPr>
            <p:ph type="sldNum" sz="quarter" idx="10"/>
          </p:nvPr>
        </p:nvSpPr>
        <p:spPr/>
        <p:txBody>
          <a:bodyPr/>
          <a:lstStyle/>
          <a:p>
            <a:fld id="{85A4AAB3-12B9-C540-A41F-6DD2DD9FB020}" type="slidenum">
              <a:rPr lang="en-GB" smtClean="0"/>
              <a:t>37</a:t>
            </a:fld>
            <a:endParaRPr lang="en-GB"/>
          </a:p>
        </p:txBody>
      </p:sp>
    </p:spTree>
    <p:extLst>
      <p:ext uri="{BB962C8B-B14F-4D97-AF65-F5344CB8AC3E}">
        <p14:creationId xmlns:p14="http://schemas.microsoft.com/office/powerpoint/2010/main" val="8716171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Rectangles around</a:t>
            </a:r>
            <a:r>
              <a:rPr lang="en-GB" baseline="0" dirty="0" smtClean="0"/>
              <a:t> </a:t>
            </a:r>
            <a:r>
              <a:rPr lang="en-GB" dirty="0" smtClean="0"/>
              <a:t>the correct 5:1 proportion</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38</a:t>
            </a:fld>
            <a:endParaRPr lang="en-GB"/>
          </a:p>
        </p:txBody>
      </p:sp>
    </p:spTree>
    <p:extLst>
      <p:ext uri="{BB962C8B-B14F-4D97-AF65-F5344CB8AC3E}">
        <p14:creationId xmlns:p14="http://schemas.microsoft.com/office/powerpoint/2010/main" val="257849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Overkill</a:t>
            </a:r>
            <a:r>
              <a:rPr lang="en-GB" b="1" baseline="0" dirty="0" smtClean="0"/>
              <a:t> strategy</a:t>
            </a:r>
            <a:endParaRPr lang="en-GB" b="0" baseline="0" dirty="0" smtClean="0"/>
          </a:p>
          <a:p>
            <a:endParaRPr lang="en-GB" b="1"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39</a:t>
            </a:fld>
            <a:endParaRPr lang="en-GB"/>
          </a:p>
        </p:txBody>
      </p:sp>
    </p:spTree>
    <p:extLst>
      <p:ext uri="{BB962C8B-B14F-4D97-AF65-F5344CB8AC3E}">
        <p14:creationId xmlns:p14="http://schemas.microsoft.com/office/powerpoint/2010/main" val="1401349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Windscreen</a:t>
            </a:r>
            <a:r>
              <a:rPr lang="en-GB" baseline="0" dirty="0" smtClean="0"/>
              <a:t> has same proportions</a:t>
            </a:r>
          </a:p>
          <a:p>
            <a:r>
              <a:rPr lang="en-GB" dirty="0" smtClean="0"/>
              <a:t>Notice</a:t>
            </a:r>
            <a:r>
              <a:rPr lang="en-GB" baseline="0" dirty="0" smtClean="0"/>
              <a:t> how “noise” throws off the OCR</a:t>
            </a:r>
          </a:p>
          <a:p>
            <a:r>
              <a:rPr lang="en-GB" baseline="0" dirty="0" smtClean="0"/>
              <a:t>“</a:t>
            </a:r>
            <a:r>
              <a:rPr lang="en-GB" b="1" baseline="0" dirty="0" smtClean="0"/>
              <a:t>No plate”</a:t>
            </a:r>
            <a:r>
              <a:rPr lang="en-GB" baseline="0" dirty="0" smtClean="0"/>
              <a:t> means it cannot fully match according to the regex</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40</a:t>
            </a:fld>
            <a:endParaRPr lang="en-GB"/>
          </a:p>
        </p:txBody>
      </p:sp>
    </p:spTree>
    <p:extLst>
      <p:ext uri="{BB962C8B-B14F-4D97-AF65-F5344CB8AC3E}">
        <p14:creationId xmlns:p14="http://schemas.microsoft.com/office/powerpoint/2010/main" val="3713370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you see the different filters</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41</a:t>
            </a:fld>
            <a:endParaRPr lang="en-GB"/>
          </a:p>
        </p:txBody>
      </p:sp>
    </p:spTree>
    <p:extLst>
      <p:ext uri="{BB962C8B-B14F-4D97-AF65-F5344CB8AC3E}">
        <p14:creationId xmlns:p14="http://schemas.microsoft.com/office/powerpoint/2010/main" val="3160971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All in all a few hundred lines of code</a:t>
            </a:r>
          </a:p>
          <a:p>
            <a:r>
              <a:rPr lang="en-GB" dirty="0" smtClean="0"/>
              <a:t>But apparently worth more than 20 mill NOK!</a:t>
            </a:r>
          </a:p>
          <a:p>
            <a:endParaRPr lang="en-GB"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42</a:t>
            </a:fld>
            <a:endParaRPr lang="en-GB"/>
          </a:p>
        </p:txBody>
      </p:sp>
    </p:spTree>
    <p:extLst>
      <p:ext uri="{BB962C8B-B14F-4D97-AF65-F5344CB8AC3E}">
        <p14:creationId xmlns:p14="http://schemas.microsoft.com/office/powerpoint/2010/main" val="2524759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Someone found a shortcut</a:t>
            </a:r>
          </a:p>
          <a:p>
            <a:r>
              <a:rPr lang="en-GB" b="0" baseline="0" dirty="0" smtClean="0"/>
              <a:t>If you had a fast computer with a camera in your pocket</a:t>
            </a:r>
          </a:p>
          <a:p>
            <a:r>
              <a:rPr lang="en-GB" b="0" baseline="0" dirty="0" smtClean="0"/>
              <a:t>And image processing were cheap</a:t>
            </a:r>
          </a:p>
          <a:p>
            <a:r>
              <a:rPr lang="en-GB" b="0" baseline="0" dirty="0" smtClean="0"/>
              <a:t>And OCR were cheap</a:t>
            </a:r>
          </a:p>
          <a:p>
            <a:r>
              <a:rPr lang="en-GB" b="0" baseline="0" dirty="0" smtClean="0"/>
              <a:t>Then this would be better…</a:t>
            </a:r>
          </a:p>
          <a:p>
            <a:endParaRPr lang="en-GB" b="0" baseline="0" dirty="0" smtClean="0"/>
          </a:p>
          <a:p>
            <a:r>
              <a:rPr lang="en-GB" dirty="0" smtClean="0"/>
              <a:t>Seems like magic, but it is easier</a:t>
            </a:r>
            <a:r>
              <a:rPr lang="en-GB" baseline="0" dirty="0" smtClean="0"/>
              <a:t> than most people think</a:t>
            </a:r>
          </a:p>
          <a:p>
            <a:endParaRPr lang="en-GB" baseline="0" dirty="0" smtClean="0"/>
          </a:p>
          <a:p>
            <a:r>
              <a:rPr lang="en-GB" baseline="0" dirty="0" smtClean="0"/>
              <a:t>Let’s see how…</a:t>
            </a:r>
          </a:p>
          <a:p>
            <a:endParaRPr lang="en-GB" baseline="0" dirty="0" smtClean="0"/>
          </a:p>
          <a:p>
            <a:r>
              <a:rPr lang="en-GB" dirty="0" smtClean="0"/>
              <a:t>“Software is eating the world”</a:t>
            </a:r>
          </a:p>
          <a:p>
            <a:r>
              <a:rPr lang="en-GB" dirty="0" smtClean="0"/>
              <a:t>Your phone is a super-computer</a:t>
            </a:r>
          </a:p>
          <a:p>
            <a:endParaRPr lang="en-GB" b="0"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6</a:t>
            </a:fld>
            <a:endParaRPr lang="en-GB"/>
          </a:p>
        </p:txBody>
      </p:sp>
    </p:spTree>
    <p:extLst>
      <p:ext uri="{BB962C8B-B14F-4D97-AF65-F5344CB8AC3E}">
        <p14:creationId xmlns:p14="http://schemas.microsoft.com/office/powerpoint/2010/main" val="3738474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That was cars</a:t>
            </a:r>
          </a:p>
          <a:p>
            <a:r>
              <a:rPr lang="en-GB" dirty="0" smtClean="0"/>
              <a:t>No</a:t>
            </a:r>
            <a:r>
              <a:rPr lang="en-GB" baseline="0" dirty="0" smtClean="0"/>
              <a:t>w it’s time for pizza</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43</a:t>
            </a:fld>
            <a:endParaRPr lang="en-GB"/>
          </a:p>
        </p:txBody>
      </p:sp>
    </p:spTree>
    <p:extLst>
      <p:ext uri="{BB962C8B-B14F-4D97-AF65-F5344CB8AC3E}">
        <p14:creationId xmlns:p14="http://schemas.microsoft.com/office/powerpoint/2010/main" val="34540095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Something</a:t>
            </a:r>
            <a:r>
              <a:rPr lang="en-GB" baseline="0" dirty="0" smtClean="0"/>
              <a:t> we all need in our entrance</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44</a:t>
            </a:fld>
            <a:endParaRPr lang="en-GB"/>
          </a:p>
        </p:txBody>
      </p:sp>
    </p:spTree>
    <p:extLst>
      <p:ext uri="{BB962C8B-B14F-4D97-AF65-F5344CB8AC3E}">
        <p14:creationId xmlns:p14="http://schemas.microsoft.com/office/powerpoint/2010/main" val="26809570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Requires a lot of coding</a:t>
            </a:r>
          </a:p>
          <a:p>
            <a:r>
              <a:rPr lang="en-GB" dirty="0" smtClean="0"/>
              <a:t>Alternatively,</a:t>
            </a:r>
            <a:r>
              <a:rPr lang="en-GB" baseline="0" dirty="0" smtClean="0"/>
              <a:t> this is a description of an ensemble of weak classifiers (Machine Learning)</a:t>
            </a:r>
            <a:endParaRPr lang="en-GB" dirty="0" smtClean="0"/>
          </a:p>
          <a:p>
            <a:r>
              <a:rPr lang="en-GB" dirty="0" smtClean="0"/>
              <a:t>With</a:t>
            </a:r>
            <a:r>
              <a:rPr lang="en-GB" baseline="0" dirty="0" smtClean="0"/>
              <a:t> “Deep Learning” you could train a system to recognize pizza boxes</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45</a:t>
            </a:fld>
            <a:endParaRPr lang="en-GB"/>
          </a:p>
        </p:txBody>
      </p:sp>
    </p:spTree>
    <p:extLst>
      <p:ext uri="{BB962C8B-B14F-4D97-AF65-F5344CB8AC3E}">
        <p14:creationId xmlns:p14="http://schemas.microsoft.com/office/powerpoint/2010/main" val="5175930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Emanuel Goldberg</a:t>
            </a:r>
          </a:p>
          <a:p>
            <a:r>
              <a:rPr lang="en-GB" dirty="0" smtClean="0"/>
              <a:t>Search via “search cards” with template to match.</a:t>
            </a:r>
          </a:p>
          <a:p>
            <a:r>
              <a:rPr lang="en-GB" dirty="0" smtClean="0"/>
              <a:t>We can do the same here</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46</a:t>
            </a:fld>
            <a:endParaRPr lang="en-GB"/>
          </a:p>
        </p:txBody>
      </p:sp>
    </p:spTree>
    <p:extLst>
      <p:ext uri="{BB962C8B-B14F-4D97-AF65-F5344CB8AC3E}">
        <p14:creationId xmlns:p14="http://schemas.microsoft.com/office/powerpoint/2010/main" val="34868494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solidFill>
                  <a:srgbClr val="FF0000"/>
                </a:solidFill>
              </a:rPr>
              <a:t>Task: Match</a:t>
            </a:r>
            <a:r>
              <a:rPr lang="en-GB" baseline="0" dirty="0" smtClean="0">
                <a:solidFill>
                  <a:srgbClr val="FF0000"/>
                </a:solidFill>
              </a:rPr>
              <a:t> against known pizza box image</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solidFill>
                  <a:srgbClr val="FF0000"/>
                </a:solidFill>
              </a:rPr>
              <a:t>Complexities</a:t>
            </a:r>
          </a:p>
          <a:p>
            <a:endParaRPr lang="en-GB" dirty="0">
              <a:solidFill>
                <a:srgbClr val="FF0000"/>
              </a:solidFill>
            </a:endParaRPr>
          </a:p>
        </p:txBody>
      </p:sp>
      <p:sp>
        <p:nvSpPr>
          <p:cNvPr id="4" name="Slide Number Placeholder 3"/>
          <p:cNvSpPr>
            <a:spLocks noGrp="1"/>
          </p:cNvSpPr>
          <p:nvPr>
            <p:ph type="sldNum" sz="quarter" idx="10"/>
          </p:nvPr>
        </p:nvSpPr>
        <p:spPr/>
        <p:txBody>
          <a:bodyPr/>
          <a:lstStyle/>
          <a:p>
            <a:fld id="{85A4AAB3-12B9-C540-A41F-6DD2DD9FB020}" type="slidenum">
              <a:rPr lang="en-GB" smtClean="0"/>
              <a:t>47</a:t>
            </a:fld>
            <a:endParaRPr lang="en-GB"/>
          </a:p>
        </p:txBody>
      </p:sp>
    </p:spTree>
    <p:extLst>
      <p:ext uri="{BB962C8B-B14F-4D97-AF65-F5344CB8AC3E}">
        <p14:creationId xmlns:p14="http://schemas.microsoft.com/office/powerpoint/2010/main" val="39076744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More</a:t>
            </a:r>
            <a:r>
              <a:rPr lang="en-GB" baseline="0" dirty="0" smtClean="0"/>
              <a:t> modern systems use a process called scale-space (scale factor with blurring)</a:t>
            </a: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Pyramid is easy to understand</a:t>
            </a:r>
          </a:p>
          <a:p>
            <a:r>
              <a:rPr lang="en-GB" dirty="0" smtClean="0"/>
              <a:t>Fast, as half-size</a:t>
            </a:r>
            <a:r>
              <a:rPr lang="en-GB" baseline="0" dirty="0" smtClean="0"/>
              <a:t> image is ¼ pixels</a:t>
            </a:r>
          </a:p>
          <a:p>
            <a:r>
              <a:rPr lang="en-GB" baseline="0" dirty="0" smtClean="0"/>
              <a:t>E.g. “Page finding” – we blurred-down to 480x640 and analysed at that res.</a:t>
            </a:r>
          </a:p>
          <a:p>
            <a:r>
              <a:rPr lang="en-GB" baseline="0" dirty="0" smtClean="0"/>
              <a:t>Lower resolution – faster and less (irrelevant) details for many problems</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48</a:t>
            </a:fld>
            <a:endParaRPr lang="en-GB"/>
          </a:p>
        </p:txBody>
      </p:sp>
    </p:spTree>
    <p:extLst>
      <p:ext uri="{BB962C8B-B14F-4D97-AF65-F5344CB8AC3E}">
        <p14:creationId xmlns:p14="http://schemas.microsoft.com/office/powerpoint/2010/main" val="4227029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Same</a:t>
            </a:r>
            <a:r>
              <a:rPr lang="en-GB" baseline="0" dirty="0" smtClean="0"/>
              <a:t> idea as </a:t>
            </a:r>
            <a:r>
              <a:rPr lang="en-GB" dirty="0" smtClean="0"/>
              <a:t>Canny</a:t>
            </a:r>
            <a:r>
              <a:rPr lang="en-GB" baseline="0" dirty="0" smtClean="0"/>
              <a:t> edge detection</a:t>
            </a:r>
          </a:p>
          <a:p>
            <a:r>
              <a:rPr lang="en-GB" baseline="0" dirty="0" smtClean="0"/>
              <a:t>Compare cells to left and right (gradient) (-1,0,1), (-1,0,1)</a:t>
            </a:r>
            <a:r>
              <a:rPr lang="en-GB" baseline="30000" dirty="0" smtClean="0"/>
              <a:t>T</a:t>
            </a:r>
            <a:endParaRPr lang="en-GB" baseline="0" dirty="0" smtClean="0"/>
          </a:p>
          <a:p>
            <a:endParaRPr lang="en-GB" baseline="0" dirty="0" smtClean="0"/>
          </a:p>
          <a:p>
            <a:r>
              <a:rPr lang="en-GB" baseline="0" dirty="0" smtClean="0"/>
              <a:t>Histogram – distribution of non-edges and directed edges</a:t>
            </a:r>
          </a:p>
          <a:p>
            <a:r>
              <a:rPr lang="en-GB" baseline="0" dirty="0" smtClean="0"/>
              <a:t>Local, tile image into many cells</a:t>
            </a:r>
          </a:p>
          <a:p>
            <a:r>
              <a:rPr lang="en-GB" baseline="0" dirty="0" smtClean="0"/>
              <a:t>Compare to get scale-invariant likeness measure</a:t>
            </a:r>
          </a:p>
          <a:p>
            <a:pPr marL="0" marR="0" indent="0" algn="l" defTabSz="457200" rtl="0" eaLnBrk="1" fontAlgn="auto" latinLnBrk="0" hangingPunct="1">
              <a:lnSpc>
                <a:spcPct val="100000"/>
              </a:lnSpc>
              <a:spcBef>
                <a:spcPts val="0"/>
              </a:spcBef>
              <a:spcAft>
                <a:spcPts val="0"/>
              </a:spcAft>
              <a:buClrTx/>
              <a:buSzTx/>
              <a:buFontTx/>
              <a:buNone/>
              <a:tabLst/>
              <a:defRPr/>
            </a:pPr>
            <a:r>
              <a:rPr lang="en-GB" b="0" baseline="0" dirty="0" smtClean="0"/>
              <a:t>Not</a:t>
            </a:r>
            <a:r>
              <a:rPr lang="en-GB" baseline="0" dirty="0" smtClean="0"/>
              <a:t> rotation invariant</a:t>
            </a:r>
          </a:p>
          <a:p>
            <a:endParaRPr lang="en-GB" baseline="0" dirty="0" smtClean="0"/>
          </a:p>
          <a:p>
            <a:r>
              <a:rPr lang="en-GB" baseline="0" dirty="0" smtClean="0"/>
              <a:t>Really good for </a:t>
            </a:r>
            <a:r>
              <a:rPr lang="en-GB" i="1" baseline="0" dirty="0" smtClean="0"/>
              <a:t>e.g. </a:t>
            </a:r>
            <a:r>
              <a:rPr lang="en-GB" baseline="0" dirty="0" smtClean="0"/>
              <a:t>person detection</a:t>
            </a:r>
          </a:p>
          <a:p>
            <a:endParaRPr lang="en-GB"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49</a:t>
            </a:fld>
            <a:endParaRPr lang="en-GB"/>
          </a:p>
        </p:txBody>
      </p:sp>
    </p:spTree>
    <p:extLst>
      <p:ext uri="{BB962C8B-B14F-4D97-AF65-F5344CB8AC3E}">
        <p14:creationId xmlns:p14="http://schemas.microsoft.com/office/powerpoint/2010/main" val="4228026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HOG transform and detail</a:t>
            </a:r>
          </a:p>
          <a:p>
            <a:r>
              <a:rPr lang="en-GB" dirty="0" smtClean="0"/>
              <a:t>Notice</a:t>
            </a:r>
            <a:r>
              <a:rPr lang="en-GB" baseline="0" dirty="0" smtClean="0"/>
              <a:t> the inverse – the “shape” of the image is preserved through the compression to-from HOG</a:t>
            </a:r>
          </a:p>
          <a:p>
            <a:endParaRPr lang="en-GB" baseline="0" dirty="0" smtClean="0"/>
          </a:p>
          <a:p>
            <a:r>
              <a:rPr lang="en-GB" baseline="0" dirty="0" smtClean="0"/>
              <a:t>Also notice that we can </a:t>
            </a:r>
            <a:r>
              <a:rPr lang="en-GB" b="1" baseline="0" dirty="0" smtClean="0"/>
              <a:t>compress</a:t>
            </a:r>
            <a:r>
              <a:rPr lang="en-GB" baseline="0" dirty="0" smtClean="0"/>
              <a:t> it further by only taking “</a:t>
            </a:r>
            <a:r>
              <a:rPr lang="en-GB" b="1" baseline="0" dirty="0" smtClean="0"/>
              <a:t>interesting” </a:t>
            </a:r>
            <a:r>
              <a:rPr lang="en-GB" b="1" baseline="0" dirty="0" err="1" smtClean="0"/>
              <a:t>keypoints</a:t>
            </a:r>
            <a:r>
              <a:rPr lang="en-GB" baseline="0" dirty="0" smtClean="0"/>
              <a:t> (high contrast areas)</a:t>
            </a:r>
          </a:p>
          <a:p>
            <a:endParaRPr lang="en-GB" baseline="0" dirty="0" smtClean="0"/>
          </a:p>
          <a:p>
            <a:r>
              <a:rPr lang="en-GB" baseline="0" dirty="0" smtClean="0"/>
              <a:t>HOG is an example of a </a:t>
            </a:r>
            <a:r>
              <a:rPr lang="en-GB" b="1" baseline="0" dirty="0" err="1" smtClean="0"/>
              <a:t>keypoint</a:t>
            </a:r>
            <a:r>
              <a:rPr lang="en-GB" b="1" baseline="0" dirty="0" smtClean="0"/>
              <a:t> descriptor</a:t>
            </a:r>
            <a:r>
              <a:rPr lang="en-GB" b="0" baseline="0" dirty="0" smtClean="0"/>
              <a:t> (representation)</a:t>
            </a:r>
            <a:endParaRPr lang="en-GB" b="1" baseline="0" dirty="0" smtClean="0"/>
          </a:p>
          <a:p>
            <a:endParaRPr lang="en-GB"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50</a:t>
            </a:fld>
            <a:endParaRPr lang="en-GB"/>
          </a:p>
        </p:txBody>
      </p:sp>
    </p:spTree>
    <p:extLst>
      <p:ext uri="{BB962C8B-B14F-4D97-AF65-F5344CB8AC3E}">
        <p14:creationId xmlns:p14="http://schemas.microsoft.com/office/powerpoint/2010/main" val="1732713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Similar to what we hand</a:t>
            </a:r>
            <a:r>
              <a:rPr lang="en-GB" baseline="0" dirty="0" smtClean="0"/>
              <a:t> coded in the Page and APRN example</a:t>
            </a:r>
          </a:p>
          <a:p>
            <a:endParaRPr lang="en-GB" baseline="0" dirty="0" smtClean="0"/>
          </a:p>
          <a:p>
            <a:r>
              <a:rPr lang="en-GB" baseline="0" dirty="0" smtClean="0"/>
              <a:t>Feature detection – local abstractions – “corner”, “edge”,…</a:t>
            </a:r>
          </a:p>
          <a:p>
            <a:endParaRPr lang="en-GB" baseline="0" dirty="0" smtClean="0"/>
          </a:p>
          <a:p>
            <a:r>
              <a:rPr lang="en-GB" baseline="0" dirty="0" smtClean="0"/>
              <a:t>Generalized algorithm</a:t>
            </a:r>
          </a:p>
          <a:p>
            <a:r>
              <a:rPr lang="en-GB" baseline="0" dirty="0" smtClean="0"/>
              <a:t>Fuzzy ML matching, “nearest neighbour”</a:t>
            </a:r>
          </a:p>
          <a:p>
            <a:endParaRPr lang="en-GB" baseline="0" dirty="0" smtClean="0"/>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Alternative – train on positive and negative images, e.g. “</a:t>
            </a:r>
            <a:r>
              <a:rPr lang="en-GB" baseline="0" dirty="0" err="1" smtClean="0"/>
              <a:t>Haar</a:t>
            </a:r>
            <a:r>
              <a:rPr lang="en-GB" baseline="0" dirty="0" smtClean="0"/>
              <a:t> classifier”</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51</a:t>
            </a:fld>
            <a:endParaRPr lang="en-GB"/>
          </a:p>
        </p:txBody>
      </p:sp>
    </p:spTree>
    <p:extLst>
      <p:ext uri="{BB962C8B-B14F-4D97-AF65-F5344CB8AC3E}">
        <p14:creationId xmlns:p14="http://schemas.microsoft.com/office/powerpoint/2010/main" val="9840025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SIFT – Scale Invariant Feature Transform</a:t>
            </a:r>
          </a:p>
          <a:p>
            <a:r>
              <a:rPr lang="en-GB" dirty="0" smtClean="0"/>
              <a:t>SURF – Speeded Up Robust Features</a:t>
            </a:r>
          </a:p>
          <a:p>
            <a:r>
              <a:rPr lang="en-GB" dirty="0" smtClean="0"/>
              <a:t>Solid-body </a:t>
            </a:r>
            <a:r>
              <a:rPr lang="en-GB" dirty="0" err="1" smtClean="0"/>
              <a:t>homography</a:t>
            </a:r>
            <a:endParaRPr lang="en-GB" dirty="0" smtClean="0"/>
          </a:p>
          <a:p>
            <a:endParaRPr lang="en-GB" dirty="0" smtClean="0"/>
          </a:p>
          <a:p>
            <a:r>
              <a:rPr lang="en-GB" dirty="0" smtClean="0"/>
              <a:t>Let’s look at some examples…</a:t>
            </a:r>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52</a:t>
            </a:fld>
            <a:endParaRPr lang="en-GB"/>
          </a:p>
        </p:txBody>
      </p:sp>
    </p:spTree>
    <p:extLst>
      <p:ext uri="{BB962C8B-B14F-4D97-AF65-F5344CB8AC3E}">
        <p14:creationId xmlns:p14="http://schemas.microsoft.com/office/powerpoint/2010/main" val="1140753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You</a:t>
            </a:r>
            <a:r>
              <a:rPr lang="en-GB" baseline="0" dirty="0" smtClean="0"/>
              <a:t> might think OCR like so many “modern” topics in </a:t>
            </a:r>
            <a:r>
              <a:rPr lang="en-GB" baseline="0" dirty="0" err="1" smtClean="0"/>
              <a:t>datalogy</a:t>
            </a:r>
            <a:r>
              <a:rPr lang="en-GB" baseline="0" dirty="0" smtClean="0"/>
              <a:t>, was discovered in the 1970es…</a:t>
            </a:r>
          </a:p>
          <a:p>
            <a:r>
              <a:rPr lang="en-GB" baseline="0" dirty="0" smtClean="0"/>
              <a:t>Who thinks earlier?</a:t>
            </a:r>
          </a:p>
          <a:p>
            <a:r>
              <a:rPr lang="en-GB" baseline="0" dirty="0" smtClean="0"/>
              <a:t>Pre-war even?</a:t>
            </a:r>
          </a:p>
          <a:p>
            <a:r>
              <a:rPr lang="en-GB" baseline="0" dirty="0" smtClean="0"/>
              <a:t>Pre-”Great War” / WW1????</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8</a:t>
            </a:fld>
            <a:endParaRPr lang="en-GB"/>
          </a:p>
        </p:txBody>
      </p:sp>
    </p:spTree>
    <p:extLst>
      <p:ext uri="{BB962C8B-B14F-4D97-AF65-F5344CB8AC3E}">
        <p14:creationId xmlns:p14="http://schemas.microsoft.com/office/powerpoint/2010/main" val="12718925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lots of points to consider…</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53</a:t>
            </a:fld>
            <a:endParaRPr lang="en-GB"/>
          </a:p>
        </p:txBody>
      </p:sp>
    </p:spTree>
    <p:extLst>
      <p:ext uri="{BB962C8B-B14F-4D97-AF65-F5344CB8AC3E}">
        <p14:creationId xmlns:p14="http://schemas.microsoft.com/office/powerpoint/2010/main" val="33655275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Image is about 8 mega-pixel</a:t>
            </a:r>
            <a:r>
              <a:rPr lang="en-GB" baseline="0" dirty="0" smtClean="0"/>
              <a:t> =&gt; many </a:t>
            </a:r>
            <a:r>
              <a:rPr lang="en-GB" baseline="0" dirty="0" err="1" smtClean="0"/>
              <a:t>keypoints</a:t>
            </a:r>
            <a:endParaRPr lang="en-GB" dirty="0" smtClean="0"/>
          </a:p>
          <a:p>
            <a:r>
              <a:rPr lang="en-GB" b="1" dirty="0" smtClean="0"/>
              <a:t>Foreground masked </a:t>
            </a:r>
            <a:r>
              <a:rPr lang="en-GB" dirty="0" smtClean="0"/>
              <a:t>to reduce</a:t>
            </a:r>
            <a:r>
              <a:rPr lang="en-GB" baseline="0" dirty="0" smtClean="0"/>
              <a:t> (not all </a:t>
            </a:r>
            <a:r>
              <a:rPr lang="en-GB" baseline="0" dirty="0" err="1" smtClean="0"/>
              <a:t>keypoints</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54</a:t>
            </a:fld>
            <a:endParaRPr lang="en-GB"/>
          </a:p>
        </p:txBody>
      </p:sp>
    </p:spTree>
    <p:extLst>
      <p:ext uri="{BB962C8B-B14F-4D97-AF65-F5344CB8AC3E}">
        <p14:creationId xmlns:p14="http://schemas.microsoft.com/office/powerpoint/2010/main" val="10815105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a:t>
            </a:r>
            <a:r>
              <a:rPr lang="en-GB" baseline="0" dirty="0" smtClean="0"/>
              <a:t> matches that?</a:t>
            </a:r>
          </a:p>
          <a:p>
            <a:r>
              <a:rPr lang="en-GB" baseline="0" dirty="0" err="1" smtClean="0"/>
              <a:t>Keypoints</a:t>
            </a:r>
            <a:r>
              <a:rPr lang="en-GB" baseline="0" dirty="0" smtClean="0"/>
              <a:t> </a:t>
            </a:r>
          </a:p>
        </p:txBody>
      </p:sp>
      <p:sp>
        <p:nvSpPr>
          <p:cNvPr id="4" name="Slide Number Placeholder 3"/>
          <p:cNvSpPr>
            <a:spLocks noGrp="1"/>
          </p:cNvSpPr>
          <p:nvPr>
            <p:ph type="sldNum" sz="quarter" idx="10"/>
          </p:nvPr>
        </p:nvSpPr>
        <p:spPr/>
        <p:txBody>
          <a:bodyPr/>
          <a:lstStyle/>
          <a:p>
            <a:fld id="{85A4AAB3-12B9-C540-A41F-6DD2DD9FB020}" type="slidenum">
              <a:rPr lang="en-GB" smtClean="0"/>
              <a:t>55</a:t>
            </a:fld>
            <a:endParaRPr lang="en-GB"/>
          </a:p>
        </p:txBody>
      </p:sp>
    </p:spTree>
    <p:extLst>
      <p:ext uri="{BB962C8B-B14F-4D97-AF65-F5344CB8AC3E}">
        <p14:creationId xmlns:p14="http://schemas.microsoft.com/office/powerpoint/2010/main" val="13609642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(joke) Spaghetti Recognition would have been more fun</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56</a:t>
            </a:fld>
            <a:endParaRPr lang="en-GB"/>
          </a:p>
        </p:txBody>
      </p:sp>
    </p:spTree>
    <p:extLst>
      <p:ext uri="{BB962C8B-B14F-4D97-AF65-F5344CB8AC3E}">
        <p14:creationId xmlns:p14="http://schemas.microsoft.com/office/powerpoint/2010/main" val="1660870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 it does not match chocolate</a:t>
            </a:r>
            <a:r>
              <a:rPr lang="en-GB" baseline="0" dirty="0" smtClean="0"/>
              <a:t> boxes</a:t>
            </a:r>
          </a:p>
          <a:p>
            <a:endParaRPr lang="en-GB"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57</a:t>
            </a:fld>
            <a:endParaRPr lang="en-GB"/>
          </a:p>
        </p:txBody>
      </p:sp>
    </p:spTree>
    <p:extLst>
      <p:ext uri="{BB962C8B-B14F-4D97-AF65-F5344CB8AC3E}">
        <p14:creationId xmlns:p14="http://schemas.microsoft.com/office/powerpoint/2010/main" val="8374163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Nor empty</a:t>
            </a:r>
            <a:r>
              <a:rPr lang="en-GB" baseline="0" dirty="0" smtClean="0"/>
              <a:t> handed visitors</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58</a:t>
            </a:fld>
            <a:endParaRPr lang="en-GB"/>
          </a:p>
        </p:txBody>
      </p:sp>
    </p:spTree>
    <p:extLst>
      <p:ext uri="{BB962C8B-B14F-4D97-AF65-F5344CB8AC3E}">
        <p14:creationId xmlns:p14="http://schemas.microsoft.com/office/powerpoint/2010/main" val="40997035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hey, it works!</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59</a:t>
            </a:fld>
            <a:endParaRPr lang="en-GB"/>
          </a:p>
        </p:txBody>
      </p:sp>
    </p:spTree>
    <p:extLst>
      <p:ext uri="{BB962C8B-B14F-4D97-AF65-F5344CB8AC3E}">
        <p14:creationId xmlns:p14="http://schemas.microsoft.com/office/powerpoint/2010/main" val="37598794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It is rotation invariant</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61</a:t>
            </a:fld>
            <a:endParaRPr lang="en-GB"/>
          </a:p>
        </p:txBody>
      </p:sp>
    </p:spTree>
    <p:extLst>
      <p:ext uri="{BB962C8B-B14F-4D97-AF65-F5344CB8AC3E}">
        <p14:creationId xmlns:p14="http://schemas.microsoft.com/office/powerpoint/2010/main" val="80830969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solidFill>
                  <a:srgbClr val="FF0000"/>
                </a:solidFill>
              </a:rPr>
              <a:t>Machine learning, ensemble</a:t>
            </a:r>
            <a:r>
              <a:rPr lang="en-GB" baseline="0" dirty="0" smtClean="0">
                <a:solidFill>
                  <a:srgbClr val="FF0000"/>
                </a:solidFill>
              </a:rPr>
              <a:t> methods</a:t>
            </a:r>
          </a:p>
          <a:p>
            <a:endParaRPr lang="en-GB" dirty="0" smtClean="0">
              <a:solidFill>
                <a:srgbClr val="FF0000"/>
              </a:solidFill>
            </a:endParaRPr>
          </a:p>
          <a:p>
            <a:r>
              <a:rPr lang="en-GB" b="1" u="sng" dirty="0" smtClean="0">
                <a:solidFill>
                  <a:srgbClr val="FF0000"/>
                </a:solidFill>
              </a:rPr>
              <a:t>Cascade Classifier</a:t>
            </a:r>
          </a:p>
          <a:p>
            <a:r>
              <a:rPr lang="en-GB" b="0" u="none" dirty="0" err="1" smtClean="0">
                <a:solidFill>
                  <a:srgbClr val="FF0000"/>
                </a:solidFill>
              </a:rPr>
              <a:t>OpenCV</a:t>
            </a:r>
            <a:r>
              <a:rPr lang="en-GB" b="0" u="none" baseline="0" dirty="0" smtClean="0">
                <a:solidFill>
                  <a:srgbClr val="FF0000"/>
                </a:solidFill>
              </a:rPr>
              <a:t> uses this for </a:t>
            </a:r>
            <a:r>
              <a:rPr lang="en-GB" b="0" i="1" u="none" baseline="0" dirty="0" smtClean="0">
                <a:solidFill>
                  <a:srgbClr val="FF0000"/>
                </a:solidFill>
              </a:rPr>
              <a:t>e.g.</a:t>
            </a:r>
            <a:r>
              <a:rPr lang="en-GB" b="0" u="none" baseline="0" dirty="0" smtClean="0">
                <a:solidFill>
                  <a:srgbClr val="FF0000"/>
                </a:solidFill>
              </a:rPr>
              <a:t> face recognition (and your camera!)</a:t>
            </a:r>
          </a:p>
          <a:p>
            <a:endParaRPr lang="en-GB" b="0" u="none" dirty="0" smtClean="0">
              <a:solidFill>
                <a:srgbClr val="FF0000"/>
              </a:solidFill>
            </a:endParaRPr>
          </a:p>
          <a:p>
            <a:r>
              <a:rPr lang="en-GB" dirty="0" smtClean="0"/>
              <a:t>General object (class) recognition (Not just a single ref image)</a:t>
            </a:r>
          </a:p>
          <a:p>
            <a:r>
              <a:rPr lang="en-GB" dirty="0" smtClean="0"/>
              <a:t>Ensemble</a:t>
            </a:r>
            <a:r>
              <a:rPr lang="en-GB" baseline="0" dirty="0" smtClean="0"/>
              <a:t> learning (</a:t>
            </a:r>
            <a:r>
              <a:rPr lang="en-GB" b="1" baseline="0" dirty="0" smtClean="0"/>
              <a:t>weak classifiers</a:t>
            </a:r>
            <a:r>
              <a:rPr lang="en-GB" baseline="0" dirty="0" smtClean="0"/>
              <a:t> – do not provide correct classification individually)</a:t>
            </a:r>
          </a:p>
          <a:p>
            <a:r>
              <a:rPr lang="en-GB" baseline="0" dirty="0" smtClean="0"/>
              <a:t>Cascade of linear stages (not a voting expert system)</a:t>
            </a:r>
            <a:endParaRPr lang="en-GB" dirty="0" smtClean="0"/>
          </a:p>
          <a:p>
            <a:endParaRPr lang="en-GB" dirty="0" smtClean="0"/>
          </a:p>
          <a:p>
            <a:r>
              <a:rPr lang="en-GB" dirty="0" smtClean="0"/>
              <a:t>Rule of thumb,</a:t>
            </a:r>
            <a:r>
              <a:rPr lang="en-GB" baseline="0" dirty="0" smtClean="0"/>
              <a:t> to train: </a:t>
            </a:r>
            <a:r>
              <a:rPr lang="en-GB" b="1" baseline="0" dirty="0" smtClean="0"/>
              <a:t>minimum 1000 positives, 2000 negatives</a:t>
            </a:r>
          </a:p>
          <a:p>
            <a:r>
              <a:rPr lang="en-GB" dirty="0" smtClean="0"/>
              <a:t>Training</a:t>
            </a:r>
            <a:r>
              <a:rPr lang="en-GB" baseline="0" dirty="0" smtClean="0"/>
              <a:t> is “slow”</a:t>
            </a:r>
          </a:p>
          <a:p>
            <a:r>
              <a:rPr lang="en-GB" dirty="0" smtClean="0"/>
              <a:t>Classification (recognition) is fast</a:t>
            </a:r>
          </a:p>
          <a:p>
            <a:endParaRPr lang="en-GB"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62</a:t>
            </a:fld>
            <a:endParaRPr lang="en-GB"/>
          </a:p>
        </p:txBody>
      </p:sp>
    </p:spTree>
    <p:extLst>
      <p:ext uri="{BB962C8B-B14F-4D97-AF65-F5344CB8AC3E}">
        <p14:creationId xmlns:p14="http://schemas.microsoft.com/office/powerpoint/2010/main" val="39076744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Producer “MF” very artistic</a:t>
            </a:r>
          </a:p>
          <a:p>
            <a:r>
              <a:rPr lang="en-GB" baseline="0" dirty="0" smtClean="0"/>
              <a:t>“Pizza” Object detection might work (if we had label to match against)</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OCR</a:t>
            </a:r>
            <a:r>
              <a:rPr lang="en-GB" baseline="0" dirty="0" smtClean="0"/>
              <a:t> </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would not work on the left “MF”</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Would probably pick up bottom three lines</a:t>
            </a:r>
          </a:p>
          <a:p>
            <a:pPr marL="0" marR="0" indent="0" algn="l" defTabSz="457200" rtl="0" eaLnBrk="1" fontAlgn="auto" latinLnBrk="0" hangingPunct="1">
              <a:lnSpc>
                <a:spcPct val="100000"/>
              </a:lnSpc>
              <a:spcBef>
                <a:spcPts val="0"/>
              </a:spcBef>
              <a:spcAft>
                <a:spcPts val="0"/>
              </a:spcAft>
              <a:buClrTx/>
              <a:buSzTx/>
              <a:buFontTx/>
              <a:buNone/>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“Pinot Noir, North Coast 2011” not enough to identify</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Other signals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Dominant Colours (white, black, red, silver)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GB" baseline="0" dirty="0" smtClean="0"/>
              <a:t>North coast – English speaking country?</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North Coast – query to subset of producers/wines</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2011 – restrict to vintage (high probability)</a:t>
            </a: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smtClean="0"/>
              <a:t>Pinot Noir – restrict to grape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65</a:t>
            </a:fld>
            <a:endParaRPr lang="en-GB"/>
          </a:p>
        </p:txBody>
      </p:sp>
    </p:spTree>
    <p:extLst>
      <p:ext uri="{BB962C8B-B14F-4D97-AF65-F5344CB8AC3E}">
        <p14:creationId xmlns:p14="http://schemas.microsoft.com/office/powerpoint/2010/main" val="3217230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E.E.</a:t>
            </a:r>
            <a:r>
              <a:rPr lang="en-GB" baseline="0" dirty="0" smtClean="0"/>
              <a:t> </a:t>
            </a:r>
            <a:r>
              <a:rPr lang="en-GB" dirty="0" smtClean="0"/>
              <a:t>Fournier </a:t>
            </a:r>
            <a:r>
              <a:rPr lang="en-GB" dirty="0" err="1" smtClean="0"/>
              <a:t>d’Albe</a:t>
            </a:r>
            <a:endParaRPr lang="en-GB" dirty="0" smtClean="0"/>
          </a:p>
          <a:p>
            <a:r>
              <a:rPr lang="en-GB" dirty="0" smtClean="0"/>
              <a:t>1914</a:t>
            </a:r>
          </a:p>
          <a:p>
            <a:r>
              <a:rPr lang="en-GB" dirty="0" smtClean="0"/>
              <a:t>Pre-war reading machine</a:t>
            </a:r>
            <a:r>
              <a:rPr lang="en-GB" baseline="0" dirty="0" smtClean="0"/>
              <a:t> (“The Great War”).</a:t>
            </a:r>
          </a:p>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t>100 years ago this year.</a:t>
            </a:r>
          </a:p>
          <a:p>
            <a:endParaRPr lang="en-GB" dirty="0" smtClean="0"/>
          </a:p>
          <a:p>
            <a:r>
              <a:rPr lang="en-GB" dirty="0" smtClean="0"/>
              <a:t>Photo from National Portrait</a:t>
            </a:r>
            <a:r>
              <a:rPr lang="en-GB" baseline="0" dirty="0" smtClean="0"/>
              <a:t> Gallery, 14 April, 1932</a:t>
            </a:r>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9</a:t>
            </a:fld>
            <a:endParaRPr lang="en-GB"/>
          </a:p>
        </p:txBody>
      </p:sp>
    </p:spTree>
    <p:extLst>
      <p:ext uri="{BB962C8B-B14F-4D97-AF65-F5344CB8AC3E}">
        <p14:creationId xmlns:p14="http://schemas.microsoft.com/office/powerpoint/2010/main" val="40509883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OCR</a:t>
            </a:r>
            <a:r>
              <a:rPr lang="en-GB" baseline="0" dirty="0" smtClean="0"/>
              <a:t> is difficult on wavy text and handwritten text</a:t>
            </a:r>
          </a:p>
          <a:p>
            <a:r>
              <a:rPr lang="en-GB" baseline="0" dirty="0" smtClean="0"/>
              <a:t>“Pizza” Object detection might work</a:t>
            </a:r>
          </a:p>
          <a:p>
            <a:r>
              <a:rPr lang="en-GB" baseline="0" dirty="0" smtClean="0"/>
              <a:t>Shape detection</a:t>
            </a:r>
          </a:p>
          <a:p>
            <a:r>
              <a:rPr lang="en-GB" baseline="0" dirty="0" smtClean="0"/>
              <a:t>Colours</a:t>
            </a:r>
          </a:p>
          <a:p>
            <a:endParaRPr lang="en-GB" baseline="0" dirty="0" smtClean="0"/>
          </a:p>
          <a:p>
            <a:endParaRPr lang="en-GB"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66</a:t>
            </a:fld>
            <a:endParaRPr lang="en-GB"/>
          </a:p>
        </p:txBody>
      </p:sp>
    </p:spTree>
    <p:extLst>
      <p:ext uri="{BB962C8B-B14F-4D97-AF65-F5344CB8AC3E}">
        <p14:creationId xmlns:p14="http://schemas.microsoft.com/office/powerpoint/2010/main" val="3217230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N-grams “if we can see “2,0,0” </a:t>
            </a:r>
          </a:p>
          <a:p>
            <a:pPr marL="171450" indent="-171450">
              <a:buFontTx/>
              <a:buChar char="-"/>
            </a:pPr>
            <a:r>
              <a:rPr lang="en-GB" dirty="0" smtClean="0"/>
              <a:t>high correlation to vintages 2000-2009</a:t>
            </a:r>
          </a:p>
          <a:p>
            <a:pPr marL="171450" indent="-171450">
              <a:buFontTx/>
              <a:buChar char="-"/>
            </a:pPr>
            <a:r>
              <a:rPr lang="en-GB" dirty="0" smtClean="0"/>
              <a:t>Medium correlation to vintages 2010-2013</a:t>
            </a:r>
            <a:r>
              <a:rPr lang="en-GB" baseline="0" dirty="0" smtClean="0"/>
              <a:t> (one digit misread?)</a:t>
            </a:r>
            <a:endParaRPr lang="en-GB" dirty="0" smtClean="0"/>
          </a:p>
          <a:p>
            <a:pPr marL="171450" indent="-171450">
              <a:buFontTx/>
              <a:buChar char="-"/>
            </a:pPr>
            <a:r>
              <a:rPr lang="en-GB" dirty="0" smtClean="0"/>
              <a:t>Low correlation to vintages 1990-1999</a:t>
            </a:r>
          </a:p>
          <a:p>
            <a:endParaRPr lang="en-GB" dirty="0" smtClean="0"/>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67</a:t>
            </a:fld>
            <a:endParaRPr lang="en-GB"/>
          </a:p>
        </p:txBody>
      </p:sp>
    </p:spTree>
    <p:extLst>
      <p:ext uri="{BB962C8B-B14F-4D97-AF65-F5344CB8AC3E}">
        <p14:creationId xmlns:p14="http://schemas.microsoft.com/office/powerpoint/2010/main" val="3254455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 are used to numbers and text,</a:t>
            </a:r>
            <a:r>
              <a:rPr lang="en-GB" baseline="0" dirty="0" smtClean="0"/>
              <a:t> exact data (well, enterprise data is not perfect)</a:t>
            </a:r>
          </a:p>
          <a:p>
            <a:endParaRPr lang="en-GB" baseline="0" dirty="0" smtClean="0"/>
          </a:p>
          <a:p>
            <a:r>
              <a:rPr lang="en-GB" baseline="0" dirty="0" smtClean="0"/>
              <a:t>There is MUCH MORE fuzzy data</a:t>
            </a:r>
          </a:p>
          <a:p>
            <a:endParaRPr lang="en-GB" baseline="0" dirty="0" smtClean="0"/>
          </a:p>
          <a:p>
            <a:r>
              <a:rPr lang="en-GB" baseline="0" dirty="0" smtClean="0"/>
              <a:t>Yahoo didn’t scale (classification in ingestion step)</a:t>
            </a:r>
          </a:p>
          <a:p>
            <a:r>
              <a:rPr lang="en-GB" b="1" baseline="0" dirty="0" smtClean="0"/>
              <a:t>Lazy structuring</a:t>
            </a:r>
            <a:r>
              <a:rPr lang="en-GB" b="0" baseline="0" dirty="0" smtClean="0"/>
              <a:t> - </a:t>
            </a:r>
            <a:r>
              <a:rPr lang="en-GB" baseline="0" dirty="0" smtClean="0"/>
              <a:t>“Google approach” – ingest everything, find out what to do about it later (big data/unstructured)</a:t>
            </a:r>
          </a:p>
          <a:p>
            <a:endParaRPr lang="en-GB" dirty="0" smtClean="0"/>
          </a:p>
          <a:p>
            <a:r>
              <a:rPr lang="en-GB" dirty="0" smtClean="0"/>
              <a:t>Models and queries in </a:t>
            </a:r>
            <a:r>
              <a:rPr lang="en-GB" b="1" dirty="0" smtClean="0"/>
              <a:t>statistical</a:t>
            </a:r>
            <a:r>
              <a:rPr lang="en-GB" b="1" baseline="0" dirty="0" smtClean="0"/>
              <a:t> domain</a:t>
            </a:r>
          </a:p>
          <a:p>
            <a:r>
              <a:rPr lang="en-GB" b="0" baseline="0" dirty="0" smtClean="0"/>
              <a:t>Supervised and unsupervised learning</a:t>
            </a:r>
          </a:p>
        </p:txBody>
      </p:sp>
      <p:sp>
        <p:nvSpPr>
          <p:cNvPr id="4" name="Slide Number Placeholder 3"/>
          <p:cNvSpPr>
            <a:spLocks noGrp="1"/>
          </p:cNvSpPr>
          <p:nvPr>
            <p:ph type="sldNum" sz="quarter" idx="10"/>
          </p:nvPr>
        </p:nvSpPr>
        <p:spPr/>
        <p:txBody>
          <a:bodyPr/>
          <a:lstStyle/>
          <a:p>
            <a:fld id="{85A4AAB3-12B9-C540-A41F-6DD2DD9FB020}" type="slidenum">
              <a:rPr lang="en-GB" smtClean="0"/>
              <a:t>69</a:t>
            </a:fld>
            <a:endParaRPr lang="en-GB"/>
          </a:p>
        </p:txBody>
      </p:sp>
    </p:spTree>
    <p:extLst>
      <p:ext uri="{BB962C8B-B14F-4D97-AF65-F5344CB8AC3E}">
        <p14:creationId xmlns:p14="http://schemas.microsoft.com/office/powerpoint/2010/main" val="5175930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KRM 1977:</a:t>
            </a:r>
            <a:r>
              <a:rPr lang="en-GB" baseline="0" dirty="0" smtClean="0"/>
              <a:t> USD 50 000 per machine ($</a:t>
            </a:r>
            <a:r>
              <a:rPr lang="en-GB" b="1" baseline="0" dirty="0" smtClean="0"/>
              <a:t>195,900 </a:t>
            </a:r>
            <a:r>
              <a:rPr lang="en-GB" baseline="0" dirty="0" smtClean="0"/>
              <a:t>in today’s USD based on CPI inflation = </a:t>
            </a:r>
            <a:r>
              <a:rPr lang="en-GB" b="1" baseline="0" dirty="0" smtClean="0"/>
              <a:t>1.16 million NOK</a:t>
            </a:r>
            <a:r>
              <a:rPr lang="en-GB" baseline="0" dirty="0" smtClean="0"/>
              <a:t>)</a:t>
            </a:r>
          </a:p>
          <a:p>
            <a:endParaRPr lang="en-GB" dirty="0" smtClean="0"/>
          </a:p>
          <a:p>
            <a:r>
              <a:rPr lang="en-GB" dirty="0" smtClean="0"/>
              <a:t>Everything</a:t>
            </a:r>
            <a:r>
              <a:rPr lang="en-GB" baseline="0" dirty="0" smtClean="0"/>
              <a:t> you need is already in your pocket!</a:t>
            </a:r>
          </a:p>
          <a:p>
            <a:r>
              <a:rPr lang="en-GB" baseline="0" dirty="0" smtClean="0"/>
              <a:t>“Software is eating the world”, Marc </a:t>
            </a:r>
            <a:r>
              <a:rPr lang="en-GB" baseline="0" dirty="0" err="1" smtClean="0"/>
              <a:t>Andreesen</a:t>
            </a:r>
            <a:r>
              <a:rPr lang="en-GB" baseline="0" dirty="0" smtClean="0"/>
              <a:t> (Mosaic, Netscape, investor …)</a:t>
            </a:r>
          </a:p>
          <a:p>
            <a:endParaRPr lang="en-GB" baseline="0" dirty="0" smtClean="0"/>
          </a:p>
          <a:p>
            <a:r>
              <a:rPr lang="en-GB" dirty="0" smtClean="0"/>
              <a:t>iPhone 5s A7</a:t>
            </a:r>
            <a:r>
              <a:rPr lang="en-GB" baseline="0" dirty="0" smtClean="0"/>
              <a:t> processor – </a:t>
            </a:r>
            <a:r>
              <a:rPr lang="en-GB" b="1" baseline="0" dirty="0" smtClean="0"/>
              <a:t>dual</a:t>
            </a:r>
            <a:r>
              <a:rPr lang="en-GB" baseline="0" dirty="0" smtClean="0"/>
              <a:t> core, </a:t>
            </a:r>
            <a:r>
              <a:rPr lang="en-GB" b="1" baseline="0" dirty="0" smtClean="0"/>
              <a:t>1.3 MHz </a:t>
            </a:r>
          </a:p>
          <a:p>
            <a:r>
              <a:rPr lang="en-GB" b="1" baseline="0" dirty="0" smtClean="0"/>
              <a:t>“T</a:t>
            </a:r>
            <a:r>
              <a:rPr lang="en-GB" b="0" baseline="0" dirty="0" smtClean="0"/>
              <a:t>ypical” phone, around 1.2 GHz, dual-core, 1 GB RAM</a:t>
            </a:r>
          </a:p>
          <a:p>
            <a:endParaRPr lang="en-GB" b="0"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70</a:t>
            </a:fld>
            <a:endParaRPr lang="en-GB"/>
          </a:p>
        </p:txBody>
      </p:sp>
    </p:spTree>
    <p:extLst>
      <p:ext uri="{BB962C8B-B14F-4D97-AF65-F5344CB8AC3E}">
        <p14:creationId xmlns:p14="http://schemas.microsoft.com/office/powerpoint/2010/main" val="170385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smtClean="0"/>
              <a:t>The dynamics have changed</a:t>
            </a:r>
          </a:p>
          <a:p>
            <a:r>
              <a:rPr lang="en-GB" b="0" baseline="0" dirty="0" smtClean="0"/>
              <a:t>You have the power</a:t>
            </a:r>
          </a:p>
          <a:p>
            <a:r>
              <a:rPr lang="en-GB" b="0" baseline="0" dirty="0" smtClean="0"/>
              <a:t>You have the libraries</a:t>
            </a:r>
          </a:p>
          <a:p>
            <a:r>
              <a:rPr lang="en-GB" b="0" baseline="0" dirty="0" smtClean="0"/>
              <a:t>The trade-offs of yesteryear no longer hold</a:t>
            </a:r>
          </a:p>
          <a:p>
            <a:r>
              <a:rPr lang="en-GB" b="0" baseline="0" dirty="0" smtClean="0"/>
              <a:t>Think vision into your products!</a:t>
            </a:r>
          </a:p>
        </p:txBody>
      </p:sp>
      <p:sp>
        <p:nvSpPr>
          <p:cNvPr id="4" name="Slide Number Placeholder 3"/>
          <p:cNvSpPr>
            <a:spLocks noGrp="1"/>
          </p:cNvSpPr>
          <p:nvPr>
            <p:ph type="sldNum" sz="quarter" idx="10"/>
          </p:nvPr>
        </p:nvSpPr>
        <p:spPr/>
        <p:txBody>
          <a:bodyPr/>
          <a:lstStyle/>
          <a:p>
            <a:fld id="{85A4AAB3-12B9-C540-A41F-6DD2DD9FB020}" type="slidenum">
              <a:rPr lang="en-GB" smtClean="0"/>
              <a:t>71</a:t>
            </a:fld>
            <a:endParaRPr lang="en-GB"/>
          </a:p>
        </p:txBody>
      </p:sp>
    </p:spTree>
    <p:extLst>
      <p:ext uri="{BB962C8B-B14F-4D97-AF65-F5344CB8AC3E}">
        <p14:creationId xmlns:p14="http://schemas.microsoft.com/office/powerpoint/2010/main" val="3738474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Entrepreneurs get in touch</a:t>
            </a:r>
          </a:p>
          <a:p>
            <a:endParaRPr lang="en-GB" dirty="0" smtClean="0"/>
          </a:p>
          <a:p>
            <a:r>
              <a:rPr lang="en-GB" dirty="0" smtClean="0"/>
              <a:t>I will tweet</a:t>
            </a:r>
            <a:r>
              <a:rPr lang="en-GB" baseline="0" dirty="0" smtClean="0"/>
              <a:t> the slide URL if you are lazy (or just OCR the slide!)</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72</a:t>
            </a:fld>
            <a:endParaRPr lang="en-GB"/>
          </a:p>
        </p:txBody>
      </p:sp>
    </p:spTree>
    <p:extLst>
      <p:ext uri="{BB962C8B-B14F-4D97-AF65-F5344CB8AC3E}">
        <p14:creationId xmlns:p14="http://schemas.microsoft.com/office/powerpoint/2010/main" val="41071142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1920: </a:t>
            </a:r>
          </a:p>
          <a:p>
            <a:r>
              <a:rPr lang="en-GB" dirty="0" smtClean="0"/>
              <a:t>Rotating discs and photocell</a:t>
            </a:r>
          </a:p>
          <a:p>
            <a:r>
              <a:rPr lang="en-GB" dirty="0" smtClean="0"/>
              <a:t>Developed to 25 words per minute for advanced “readers”</a:t>
            </a:r>
          </a:p>
          <a:p>
            <a:endParaRPr lang="en-GB" dirty="0" smtClean="0"/>
          </a:p>
          <a:p>
            <a:r>
              <a:rPr lang="en-GB" b="1" dirty="0" smtClean="0"/>
              <a:t>61 years</a:t>
            </a:r>
            <a:r>
              <a:rPr lang="en-GB" b="1" baseline="0" dirty="0" smtClean="0"/>
              <a:t> after Fournier </a:t>
            </a:r>
            <a:r>
              <a:rPr lang="en-GB" b="1" baseline="0" dirty="0" err="1" smtClean="0"/>
              <a:t>d’Albe</a:t>
            </a:r>
            <a:r>
              <a:rPr lang="en-GB" dirty="0" smtClean="0"/>
              <a:t>, in </a:t>
            </a:r>
            <a:r>
              <a:rPr lang="en-GB" b="1" dirty="0" smtClean="0"/>
              <a:t>1975</a:t>
            </a:r>
            <a:r>
              <a:rPr lang="en-GB" dirty="0" smtClean="0"/>
              <a:t>, Ray </a:t>
            </a:r>
            <a:r>
              <a:rPr lang="en-GB" dirty="0" err="1" smtClean="0"/>
              <a:t>Kurzweil</a:t>
            </a:r>
            <a:r>
              <a:rPr lang="en-GB" baseline="0" dirty="0" smtClean="0"/>
              <a:t> produced the first </a:t>
            </a:r>
            <a:r>
              <a:rPr lang="en-GB" b="1" baseline="0" dirty="0" smtClean="0"/>
              <a:t>text-to-speech </a:t>
            </a:r>
            <a:r>
              <a:rPr lang="en-GB" baseline="0" dirty="0" smtClean="0"/>
              <a:t>system.</a:t>
            </a:r>
          </a:p>
          <a:p>
            <a:endParaRPr lang="en-GB" dirty="0"/>
          </a:p>
        </p:txBody>
      </p:sp>
      <p:sp>
        <p:nvSpPr>
          <p:cNvPr id="4" name="Slide Number Placeholder 3"/>
          <p:cNvSpPr>
            <a:spLocks noGrp="1"/>
          </p:cNvSpPr>
          <p:nvPr>
            <p:ph type="sldNum" sz="quarter" idx="10"/>
          </p:nvPr>
        </p:nvSpPr>
        <p:spPr/>
        <p:txBody>
          <a:bodyPr/>
          <a:lstStyle/>
          <a:p>
            <a:fld id="{85A4AAB3-12B9-C540-A41F-6DD2DD9FB020}" type="slidenum">
              <a:rPr lang="en-GB" smtClean="0"/>
              <a:t>10</a:t>
            </a:fld>
            <a:endParaRPr lang="en-GB"/>
          </a:p>
        </p:txBody>
      </p:sp>
    </p:spTree>
    <p:extLst>
      <p:ext uri="{BB962C8B-B14F-4D97-AF65-F5344CB8AC3E}">
        <p14:creationId xmlns:p14="http://schemas.microsoft.com/office/powerpoint/2010/main" val="493076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Emanuel Goldberg</a:t>
            </a:r>
            <a:r>
              <a:rPr lang="en-GB" dirty="0" smtClean="0"/>
              <a:t>, born</a:t>
            </a:r>
            <a:r>
              <a:rPr lang="en-GB" baseline="0" dirty="0" smtClean="0"/>
              <a:t> in Russia 1881, moved to Germany</a:t>
            </a:r>
            <a:endParaRPr lang="en-GB" dirty="0" smtClean="0"/>
          </a:p>
          <a:p>
            <a:r>
              <a:rPr lang="en-GB" dirty="0" smtClean="0"/>
              <a:t>1925</a:t>
            </a:r>
          </a:p>
          <a:p>
            <a:r>
              <a:rPr lang="en-GB" dirty="0" smtClean="0"/>
              <a:t>Working with microfilm</a:t>
            </a:r>
          </a:p>
          <a:p>
            <a:pPr marL="0" marR="0" indent="0" algn="l" defTabSz="457200" rtl="0" eaLnBrk="1" fontAlgn="auto" latinLnBrk="0" hangingPunct="1">
              <a:lnSpc>
                <a:spcPct val="100000"/>
              </a:lnSpc>
              <a:spcBef>
                <a:spcPts val="0"/>
              </a:spcBef>
              <a:spcAft>
                <a:spcPts val="0"/>
              </a:spcAft>
              <a:buClrTx/>
              <a:buSzTx/>
              <a:buFontTx/>
              <a:buNone/>
              <a:tabLst/>
              <a:defRPr/>
            </a:pPr>
            <a:r>
              <a:rPr lang="en-GB" b="1" dirty="0" smtClean="0"/>
              <a:t>“To</a:t>
            </a:r>
            <a:r>
              <a:rPr lang="en-GB" b="1" baseline="0" dirty="0" smtClean="0"/>
              <a:t> have a all the worlds books in your vest pocket”</a:t>
            </a:r>
            <a:r>
              <a:rPr lang="en-GB" b="0" baseline="0" dirty="0" smtClean="0"/>
              <a:t> (the proto-Jobs, proto-Amazon Kindle)</a:t>
            </a:r>
            <a:endParaRPr lang="en-GB" dirty="0" smtClean="0"/>
          </a:p>
          <a:p>
            <a:endParaRPr lang="en-GB" dirty="0" smtClean="0"/>
          </a:p>
          <a:p>
            <a:endParaRPr lang="en-GB" dirty="0" smtClean="0"/>
          </a:p>
          <a:p>
            <a:r>
              <a:rPr lang="en-GB" dirty="0" smtClean="0"/>
              <a:t>---</a:t>
            </a:r>
          </a:p>
          <a:p>
            <a:endParaRPr lang="en-GB" dirty="0" smtClean="0"/>
          </a:p>
          <a:p>
            <a:r>
              <a:rPr lang="en-GB" dirty="0" smtClean="0"/>
              <a:t>First director of ICA (</a:t>
            </a:r>
            <a:r>
              <a:rPr lang="en-GB" dirty="0" err="1" smtClean="0"/>
              <a:t>Internationaler</a:t>
            </a:r>
            <a:r>
              <a:rPr lang="en-GB" dirty="0" smtClean="0"/>
              <a:t> Camera </a:t>
            </a:r>
            <a:r>
              <a:rPr lang="en-GB" dirty="0" err="1" smtClean="0"/>
              <a:t>Aktiengesellschaft</a:t>
            </a:r>
            <a:r>
              <a:rPr lang="en-GB" dirty="0" smtClean="0"/>
              <a:t>)</a:t>
            </a:r>
            <a:r>
              <a:rPr lang="en-GB" baseline="0" dirty="0" smtClean="0"/>
              <a:t>, the later </a:t>
            </a:r>
            <a:r>
              <a:rPr lang="en-GB" dirty="0" smtClean="0"/>
              <a:t>Zeiss Icon</a:t>
            </a:r>
          </a:p>
          <a:p>
            <a:r>
              <a:rPr lang="en-GB" dirty="0" smtClean="0"/>
              <a:t>Invented microfilm</a:t>
            </a:r>
            <a:r>
              <a:rPr lang="en-GB" baseline="0" dirty="0" smtClean="0"/>
              <a:t>, Paris congress 1925 (souvenir 100 years since the beginning of photography, </a:t>
            </a:r>
            <a:r>
              <a:rPr lang="en-GB" sz="1200" kern="1200" dirty="0" err="1" smtClean="0">
                <a:solidFill>
                  <a:schemeClr val="tx1"/>
                </a:solidFill>
                <a:latin typeface="+mn-lt"/>
                <a:ea typeface="+mn-ea"/>
                <a:cs typeface="+mn-cs"/>
              </a:rPr>
              <a:t>Nicéphore</a:t>
            </a:r>
            <a:r>
              <a:rPr lang="en-GB" sz="1200" kern="1200" dirty="0" smtClean="0">
                <a:solidFill>
                  <a:schemeClr val="tx1"/>
                </a:solidFill>
                <a:latin typeface="+mn-lt"/>
                <a:ea typeface="+mn-ea"/>
                <a:cs typeface="+mn-cs"/>
              </a:rPr>
              <a:t> </a:t>
            </a:r>
            <a:r>
              <a:rPr lang="en-GB" sz="1200" kern="1200" dirty="0" err="1" smtClean="0">
                <a:solidFill>
                  <a:schemeClr val="tx1"/>
                </a:solidFill>
                <a:latin typeface="+mn-lt"/>
                <a:ea typeface="+mn-ea"/>
                <a:cs typeface="+mn-cs"/>
              </a:rPr>
              <a:t>Niépce</a:t>
            </a:r>
            <a:r>
              <a:rPr lang="en-GB"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GB" b="1" baseline="0" dirty="0" smtClean="0"/>
              <a:t>1 page = 0,01 mm^2  on film</a:t>
            </a:r>
          </a:p>
          <a:p>
            <a:endParaRPr lang="en-GB" b="1" baseline="0" dirty="0" smtClean="0"/>
          </a:p>
          <a:p>
            <a:endParaRPr lang="en-GB" b="1" baseline="0" dirty="0" smtClean="0"/>
          </a:p>
          <a:p>
            <a:endParaRPr lang="en-GB" b="1" baseline="0" dirty="0" smtClean="0"/>
          </a:p>
        </p:txBody>
      </p:sp>
      <p:sp>
        <p:nvSpPr>
          <p:cNvPr id="4" name="Slide Number Placeholder 3"/>
          <p:cNvSpPr>
            <a:spLocks noGrp="1"/>
          </p:cNvSpPr>
          <p:nvPr>
            <p:ph type="sldNum" sz="quarter" idx="10"/>
          </p:nvPr>
        </p:nvSpPr>
        <p:spPr/>
        <p:txBody>
          <a:bodyPr/>
          <a:lstStyle/>
          <a:p>
            <a:fld id="{85A4AAB3-12B9-C540-A41F-6DD2DD9FB020}" type="slidenum">
              <a:rPr lang="en-GB" smtClean="0"/>
              <a:t>11</a:t>
            </a:fld>
            <a:endParaRPr lang="en-GB"/>
          </a:p>
        </p:txBody>
      </p:sp>
    </p:spTree>
    <p:extLst>
      <p:ext uri="{BB962C8B-B14F-4D97-AF65-F5344CB8AC3E}">
        <p14:creationId xmlns:p14="http://schemas.microsoft.com/office/powerpoint/2010/main" val="224767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1928 All information in your vest pocket</a:t>
            </a:r>
          </a:p>
          <a:p>
            <a:r>
              <a:rPr lang="en-GB" b="1" dirty="0" smtClean="0"/>
              <a:t>You need a search engine!</a:t>
            </a:r>
          </a:p>
          <a:p>
            <a:endParaRPr lang="en-GB" dirty="0" smtClean="0"/>
          </a:p>
          <a:p>
            <a:r>
              <a:rPr lang="en-GB" dirty="0" smtClean="0"/>
              <a:t>Codes</a:t>
            </a:r>
            <a:r>
              <a:rPr lang="en-GB" baseline="0" dirty="0" smtClean="0"/>
              <a:t> with microfilm images, matched optically to select subset (e.g. Exports to country </a:t>
            </a:r>
            <a:r>
              <a:rPr lang="en-GB" i="1" baseline="0" dirty="0" smtClean="0"/>
              <a:t>GE</a:t>
            </a:r>
            <a:r>
              <a:rPr lang="en-GB" baseline="0" dirty="0" smtClean="0"/>
              <a:t> of Model </a:t>
            </a:r>
            <a:r>
              <a:rPr lang="en-GB" i="1" baseline="0" dirty="0" smtClean="0"/>
              <a:t>MN</a:t>
            </a:r>
            <a:r>
              <a:rPr lang="en-GB" baseline="0" dirty="0" smtClean="0"/>
              <a:t>)</a:t>
            </a:r>
            <a:endParaRPr lang="en-GB"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0" baseline="0" dirty="0" smtClean="0"/>
              <a:t>Some 70 years before Google (1998)</a:t>
            </a:r>
          </a:p>
          <a:p>
            <a:pPr marL="0" marR="0" indent="0" algn="l" defTabSz="457200" rtl="0" eaLnBrk="1" fontAlgn="auto" latinLnBrk="0" hangingPunct="1">
              <a:lnSpc>
                <a:spcPct val="100000"/>
              </a:lnSpc>
              <a:spcBef>
                <a:spcPts val="0"/>
              </a:spcBef>
              <a:spcAft>
                <a:spcPts val="0"/>
              </a:spcAft>
              <a:buClrTx/>
              <a:buSzTx/>
              <a:buFontTx/>
              <a:buNone/>
              <a:tabLst/>
              <a:defRPr/>
            </a:pPr>
            <a:endParaRPr lang="en-GB" b="0"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GB" b="0" baseline="0" dirty="0" smtClean="0"/>
              <a:t>---</a:t>
            </a:r>
          </a:p>
          <a:p>
            <a:endParaRPr lang="en-GB" b="0" baseline="0" dirty="0" smtClean="0"/>
          </a:p>
          <a:p>
            <a:r>
              <a:rPr lang="en-GB" b="0" baseline="0" dirty="0" smtClean="0"/>
              <a:t>Presented at 8</a:t>
            </a:r>
            <a:r>
              <a:rPr lang="en-GB" b="0" baseline="30000" dirty="0" smtClean="0"/>
              <a:t>th</a:t>
            </a:r>
            <a:r>
              <a:rPr lang="en-GB" b="0" baseline="0" dirty="0" smtClean="0"/>
              <a:t> International Congress for Photography, Dresden, August 1931</a:t>
            </a:r>
            <a:endParaRPr lang="en-GB" b="1" dirty="0" smtClean="0"/>
          </a:p>
          <a:p>
            <a:r>
              <a:rPr lang="en-GB" dirty="0" smtClean="0"/>
              <a:t>Patented applied in USA </a:t>
            </a:r>
            <a:r>
              <a:rPr lang="en-GB" b="1" dirty="0" smtClean="0"/>
              <a:t>1928, </a:t>
            </a:r>
            <a:r>
              <a:rPr lang="en-GB" b="0" dirty="0" smtClean="0"/>
              <a:t>rewarded</a:t>
            </a:r>
            <a:r>
              <a:rPr lang="en-GB" b="0" baseline="0" dirty="0" smtClean="0"/>
              <a:t> in 1931.</a:t>
            </a:r>
          </a:p>
          <a:p>
            <a:r>
              <a:rPr lang="en-GB" b="0" baseline="0" dirty="0" smtClean="0"/>
              <a:t>Promptly bought by IBM</a:t>
            </a:r>
          </a:p>
          <a:p>
            <a:r>
              <a:rPr lang="en-GB" b="0" baseline="0" dirty="0" smtClean="0"/>
              <a:t>Pre-</a:t>
            </a:r>
            <a:r>
              <a:rPr lang="en-GB" b="0" baseline="0" dirty="0" err="1" smtClean="0"/>
              <a:t>Vannevar</a:t>
            </a:r>
            <a:r>
              <a:rPr lang="en-GB" b="0" baseline="0" dirty="0" smtClean="0"/>
              <a:t> Bush’s </a:t>
            </a:r>
            <a:r>
              <a:rPr lang="en-GB" b="0" baseline="0" dirty="0" err="1" smtClean="0"/>
              <a:t>Memex</a:t>
            </a:r>
            <a:endParaRPr lang="en-GB" b="0" baseline="0" dirty="0" smtClean="0"/>
          </a:p>
          <a:p>
            <a:r>
              <a:rPr lang="en-GB" b="0" baseline="0" dirty="0" smtClean="0"/>
              <a:t>Some 70 years before Google (1998)</a:t>
            </a:r>
          </a:p>
          <a:p>
            <a:endParaRPr lang="en-GB" b="0" baseline="0" dirty="0" smtClean="0"/>
          </a:p>
          <a:p>
            <a:r>
              <a:rPr lang="en-GB" b="0" baseline="0" dirty="0" smtClean="0"/>
              <a:t>Kidnapped by Nazis from Zeiss in 1933, then left Germany for Tel Aviv</a:t>
            </a:r>
            <a:endParaRPr lang="en-GB" dirty="0" smtClean="0"/>
          </a:p>
          <a:p>
            <a:r>
              <a:rPr lang="en-GB" baseline="0" dirty="0" smtClean="0"/>
              <a:t>Zeiss did not develop it further</a:t>
            </a:r>
          </a:p>
        </p:txBody>
      </p:sp>
      <p:sp>
        <p:nvSpPr>
          <p:cNvPr id="4" name="Slide Number Placeholder 3"/>
          <p:cNvSpPr>
            <a:spLocks noGrp="1"/>
          </p:cNvSpPr>
          <p:nvPr>
            <p:ph type="sldNum" sz="quarter" idx="10"/>
          </p:nvPr>
        </p:nvSpPr>
        <p:spPr/>
        <p:txBody>
          <a:bodyPr/>
          <a:lstStyle/>
          <a:p>
            <a:fld id="{85A4AAB3-12B9-C540-A41F-6DD2DD9FB020}" type="slidenum">
              <a:rPr lang="en-GB" smtClean="0"/>
              <a:t>12</a:t>
            </a:fld>
            <a:endParaRPr lang="en-GB"/>
          </a:p>
        </p:txBody>
      </p:sp>
    </p:spTree>
    <p:extLst>
      <p:ext uri="{BB962C8B-B14F-4D97-AF65-F5344CB8AC3E}">
        <p14:creationId xmlns:p14="http://schemas.microsoft.com/office/powerpoint/2010/main" val="2247677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ACDB3CC-F982-40F9-8DD6-BCC9AFBF44BD}" type="datetime1">
              <a:rPr lang="en-US" smtClean="0"/>
              <a:pPr/>
              <a:t>01/06/14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F88E988-FB04-AB4E-BE5A-59F242AF7F7A}" type="slidenum">
              <a:rPr lang="en-US" smtClean="0"/>
              <a:t>‹#›</a:t>
            </a:fld>
            <a:endParaRPr lang="en-US"/>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C2560D-EC28-3B41-86E8-18F1CE0113B4}" type="datetimeFigureOut">
              <a:rPr lang="en-US" smtClean="0"/>
              <a:t>01/06/14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9E7B99-7C3F-4BC3-B7B8-7E1F8C620B24}" type="datetime1">
              <a:rPr lang="en-US" smtClean="0"/>
              <a:pPr/>
              <a:t>01/06/14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AF2B4D-6B12-4EDF-87BB-2B55CECB6611}" type="slidenum">
              <a:rPr lang="en-US" smtClean="0"/>
              <a:pPr/>
              <a:t>‹#›</a:t>
            </a:fld>
            <a:endParaRPr lang="en-US"/>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8C2560D-EC28-3B41-86E8-18F1CE0113B4}" type="datetimeFigureOut">
              <a:rPr lang="en-US" smtClean="0"/>
              <a:t>01/06/14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8C2560D-EC28-3B41-86E8-18F1CE0113B4}" type="datetimeFigureOut">
              <a:rPr lang="en-US" smtClean="0"/>
              <a:t>01/06/14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C2560D-EC28-3B41-86E8-18F1CE0113B4}" type="datetimeFigureOut">
              <a:rPr lang="en-US" smtClean="0"/>
              <a:t>01/06/14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C2560D-EC28-3B41-86E8-18F1CE0113B4}" type="datetimeFigureOut">
              <a:rPr lang="en-US" smtClean="0"/>
              <a:t>01/06/14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01/06/14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6B1FF6-39B9-40F5-8B67-33C6354A3D4F}" type="slidenum">
              <a:rPr kumimoji="0" lang="en-US" smtClean="0"/>
              <a:pPr eaLnBrk="1" latinLnBrk="0" hangingPunct="1"/>
              <a:t>‹#›</a:t>
            </a:fld>
            <a:endParaRPr kumimoji="0" lang="en-US" dirty="0">
              <a:solidFill>
                <a:schemeClr val="accent3">
                  <a:shade val="75000"/>
                </a:schemeClr>
              </a:solidFill>
            </a:endParaRP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C2560D-EC28-3B41-86E8-18F1CE0113B4}" type="datetimeFigureOut">
              <a:rPr lang="en-US" smtClean="0"/>
              <a:t>01/06/14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66355A-084C-D24E-9AD2-7E4FC41EA627}" type="slidenum">
              <a:rPr lang="en-US" smtClean="0"/>
              <a:t>‹#›</a:t>
            </a:fld>
            <a:endParaRPr lang="en-US"/>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C2560D-EC28-3B41-86E8-18F1CE0113B4}" type="datetimeFigureOut">
              <a:rPr lang="en-US" smtClean="0"/>
              <a:t>01/06/14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66355A-084C-D24E-9AD2-7E4FC41EA627}" type="slidenum">
              <a:rPr lang="en-US" smtClean="0"/>
              <a:t>‹#›</a:t>
            </a:fld>
            <a:endParaRPr lang="en-US"/>
          </a:p>
        </p:txBody>
      </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4" Type="http://schemas.microsoft.com/office/2007/relationships/hdphoto" Target="../media/hdphoto2.wdp"/><Relationship Id="rId5" Type="http://schemas.openxmlformats.org/officeDocument/2006/relationships/image" Target="../media/image16.jpg"/><Relationship Id="rId6" Type="http://schemas.openxmlformats.org/officeDocument/2006/relationships/image" Target="../media/image17.jpeg"/><Relationship Id="rId7"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hyperlink" Target="http://patft.uspto.gov" TargetMode="External"/><Relationship Id="rId5" Type="http://schemas.openxmlformats.org/officeDocument/2006/relationships/image" Target="../media/image19.png"/><Relationship Id="rId6" Type="http://schemas.openxmlformats.org/officeDocument/2006/relationships/image" Target="../media/image20.emf"/><Relationship Id="rId7" Type="http://schemas.openxmlformats.org/officeDocument/2006/relationships/image" Target="../media/image21.emf"/><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microsoft.com/office/2007/relationships/hdphoto" Target="../media/hdphoto4.wdp"/><Relationship Id="rId5" Type="http://schemas.openxmlformats.org/officeDocument/2006/relationships/image" Target="../media/image23.png"/><Relationship Id="rId6" Type="http://schemas.microsoft.com/office/2007/relationships/hdphoto" Target="../media/hdphoto5.wdp"/><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4.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6.wdp"/><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jpg"/><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6.jpg"/></Relationships>
</file>

<file path=ppt/slides/_rels/slide22.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8.jpeg"/><Relationship Id="rId5" Type="http://schemas.microsoft.com/office/2007/relationships/hdphoto" Target="../media/hdphoto7.wdp"/><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jp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4" Type="http://schemas.openxmlformats.org/officeDocument/2006/relationships/image" Target="../media/image34.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4" Type="http://schemas.openxmlformats.org/officeDocument/2006/relationships/image" Target="../media/image32.jpg"/><Relationship Id="rId5" Type="http://schemas.openxmlformats.org/officeDocument/2006/relationships/image" Target="../media/image33.jpg"/><Relationship Id="rId6" Type="http://schemas.openxmlformats.org/officeDocument/2006/relationships/image" Target="../media/image34.jpg"/><Relationship Id="rId7" Type="http://schemas.openxmlformats.org/officeDocument/2006/relationships/image" Target="../media/image35.jp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8.jpeg"/><Relationship Id="rId5" Type="http://schemas.microsoft.com/office/2007/relationships/hdphoto" Target="../media/hdphoto7.wdp"/><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4" Type="http://schemas.microsoft.com/office/2007/relationships/hdphoto" Target="../media/hdphoto6.wdp"/><Relationship Id="rId5" Type="http://schemas.openxmlformats.org/officeDocument/2006/relationships/hyperlink" Target="http://code.google.com/p/tesseract-ocr/" TargetMode="Externa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jp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40.jp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3.jpg"/><Relationship Id="rId5" Type="http://schemas.openxmlformats.org/officeDocument/2006/relationships/image" Target="../media/image44.png"/><Relationship Id="rId6" Type="http://schemas.openxmlformats.org/officeDocument/2006/relationships/image" Target="../media/image45.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g"/><Relationship Id="rId4" Type="http://schemas.openxmlformats.org/officeDocument/2006/relationships/image" Target="../media/image47.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20.emf"/><Relationship Id="rId4" Type="http://schemas.openxmlformats.org/officeDocument/2006/relationships/image" Target="../media/image36.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9.wdp"/><Relationship Id="rId5" Type="http://schemas.microsoft.com/office/2007/relationships/hdphoto" Target="../media/hdphoto10.wdp"/><Relationship Id="rId6" Type="http://schemas.microsoft.com/office/2007/relationships/hdphoto" Target="../media/hdphoto11.wdp"/><Relationship Id="rId7" Type="http://schemas.microsoft.com/office/2007/relationships/hdphoto" Target="../media/hdphoto12.wdp"/><Relationship Id="rId8" Type="http://schemas.microsoft.com/office/2007/relationships/hdphoto" Target="../media/hdphoto13.wdp"/><Relationship Id="rId9" Type="http://schemas.microsoft.com/office/2007/relationships/hdphoto" Target="../media/hdphoto14.wdp"/><Relationship Id="rId10" Type="http://schemas.openxmlformats.org/officeDocument/2006/relationships/image" Target="../media/image49.png"/><Relationship Id="rId11"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6.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4" Type="http://schemas.openxmlformats.org/officeDocument/2006/relationships/image" Target="../media/image52.jpg"/><Relationship Id="rId5" Type="http://schemas.openxmlformats.org/officeDocument/2006/relationships/image" Target="../media/image53.jp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4" Type="http://schemas.microsoft.com/office/2007/relationships/hdphoto" Target="../media/hdphoto14.wdp"/><Relationship Id="rId5" Type="http://schemas.microsoft.com/office/2007/relationships/hdphoto" Target="../media/hdphoto15.wdp"/><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png"/><Relationship Id="rId5" Type="http://schemas.openxmlformats.org/officeDocument/2006/relationships/image" Target="../media/image56.jpg"/><Relationship Id="rId6" Type="http://schemas.openxmlformats.org/officeDocument/2006/relationships/image" Target="../media/image57.png"/><Relationship Id="rId7" Type="http://schemas.microsoft.com/office/2007/relationships/hdphoto" Target="../media/hdphoto16.wdp"/><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g"/><Relationship Id="rId4" Type="http://schemas.openxmlformats.org/officeDocument/2006/relationships/image" Target="../media/image46.jp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8.jp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59.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60.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61.jp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jpeg"/><Relationship Id="rId5" Type="http://schemas.openxmlformats.org/officeDocument/2006/relationships/image" Target="../media/image6.jp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 Id="rId3" Type="http://schemas.openxmlformats.org/officeDocument/2006/relationships/image" Target="../media/image63.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4.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 Id="rId3"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65.tif"/><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66.tif"/></Relationships>
</file>

<file path=ppt/slides/_rels/slide67.xml.rels><?xml version="1.0" encoding="UTF-8" standalone="yes"?>
<Relationships xmlns="http://schemas.openxmlformats.org/package/2006/relationships"><Relationship Id="rId3" Type="http://schemas.openxmlformats.org/officeDocument/2006/relationships/image" Target="../media/image66.tif"/><Relationship Id="rId4" Type="http://schemas.openxmlformats.org/officeDocument/2006/relationships/image" Target="../media/image3.jpg"/><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jpg"/><Relationship Id="rId4" Type="http://schemas.openxmlformats.org/officeDocument/2006/relationships/image" Target="../media/image24.jp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4.jpeg"/><Relationship Id="rId5" Type="http://schemas.openxmlformats.org/officeDocument/2006/relationships/image" Target="../media/image6.jpg"/><Relationship Id="rId6" Type="http://schemas.openxmlformats.org/officeDocument/2006/relationships/image" Target="../media/image7.PNG"/><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7.wdp"/><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4" Type="http://schemas.openxmlformats.org/officeDocument/2006/relationships/image" Target="../media/image10.emf"/><Relationship Id="rId5" Type="http://schemas.openxmlformats.org/officeDocument/2006/relationships/image" Target="../media/image11.emf"/><Relationship Id="rId6" Type="http://schemas.openxmlformats.org/officeDocument/2006/relationships/image" Target="../media/image12.jpg"/><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967 reykjavik scope.jpg"/>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1"/>
            <a:ext cx="9250430" cy="6937823"/>
          </a:xfrm>
          <a:prstGeom prst="rect">
            <a:avLst/>
          </a:prstGeom>
        </p:spPr>
      </p:pic>
      <p:sp>
        <p:nvSpPr>
          <p:cNvPr id="2" name="Title 1"/>
          <p:cNvSpPr>
            <a:spLocks noGrp="1"/>
          </p:cNvSpPr>
          <p:nvPr>
            <p:ph type="ctrTitle"/>
          </p:nvPr>
        </p:nvSpPr>
        <p:spPr>
          <a:xfrm>
            <a:off x="685800" y="384359"/>
            <a:ext cx="7772400" cy="1470025"/>
          </a:xfrm>
        </p:spPr>
        <p:txBody>
          <a:bodyPr>
            <a:noAutofit/>
          </a:bodyPr>
          <a:lstStyle/>
          <a:p>
            <a:r>
              <a:rPr lang="en-GB" sz="5400" dirty="0" smtClean="0"/>
              <a:t>Making the Computer See</a:t>
            </a:r>
            <a:br>
              <a:rPr lang="en-GB" sz="5400" dirty="0" smtClean="0"/>
            </a:br>
            <a:endParaRPr lang="en-GB" sz="5400" dirty="0"/>
          </a:p>
        </p:txBody>
      </p:sp>
      <p:sp>
        <p:nvSpPr>
          <p:cNvPr id="3" name="Subtitle 2"/>
          <p:cNvSpPr>
            <a:spLocks noGrp="1"/>
          </p:cNvSpPr>
          <p:nvPr>
            <p:ph type="subTitle" idx="1"/>
          </p:nvPr>
        </p:nvSpPr>
        <p:spPr>
          <a:xfrm>
            <a:off x="952462" y="1461913"/>
            <a:ext cx="7316644" cy="1752600"/>
          </a:xfrm>
        </p:spPr>
        <p:txBody>
          <a:bodyPr>
            <a:normAutofit/>
          </a:bodyPr>
          <a:lstStyle/>
          <a:p>
            <a:r>
              <a:rPr lang="en-GB" dirty="0"/>
              <a:t>Computer Vision For Everyday </a:t>
            </a:r>
            <a:r>
              <a:rPr lang="en-GB" dirty="0" smtClean="0"/>
              <a:t>Applications</a:t>
            </a:r>
          </a:p>
          <a:p>
            <a:r>
              <a:rPr lang="en-GB" sz="2200" dirty="0" smtClean="0"/>
              <a:t>Martin Jul</a:t>
            </a:r>
          </a:p>
          <a:p>
            <a:r>
              <a:rPr lang="en-GB" sz="2200" dirty="0" smtClean="0"/>
              <a:t>NDC Oslo, June 5</a:t>
            </a:r>
            <a:r>
              <a:rPr lang="en-GB" sz="2200" baseline="30000" dirty="0" smtClean="0"/>
              <a:t>th</a:t>
            </a:r>
            <a:r>
              <a:rPr lang="en-GB" sz="2200" dirty="0" smtClean="0"/>
              <a:t>, 2014 </a:t>
            </a:r>
            <a:endParaRPr lang="en-GB" sz="2200" dirty="0"/>
          </a:p>
          <a:p>
            <a:endParaRPr lang="en-GB" dirty="0"/>
          </a:p>
        </p:txBody>
      </p:sp>
    </p:spTree>
    <p:extLst>
      <p:ext uri="{BB962C8B-B14F-4D97-AF65-F5344CB8AC3E}">
        <p14:creationId xmlns:p14="http://schemas.microsoft.com/office/powerpoint/2010/main" val="382271883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jpe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30888">
            <a:off x="3842541" y="440407"/>
            <a:ext cx="4675757" cy="60876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1">
            <a:schemeClr val="dk1"/>
          </a:lnRef>
          <a:fillRef idx="2">
            <a:schemeClr val="dk1"/>
          </a:fillRef>
          <a:effectRef idx="1">
            <a:schemeClr val="dk1"/>
          </a:effectRef>
          <a:fontRef idx="minor">
            <a:schemeClr val="dk1"/>
          </a:fontRef>
        </p:style>
      </p:pic>
      <p:sp>
        <p:nvSpPr>
          <p:cNvPr id="7" name="TextBox 6"/>
          <p:cNvSpPr txBox="1"/>
          <p:nvPr/>
        </p:nvSpPr>
        <p:spPr>
          <a:xfrm>
            <a:off x="488363" y="6461650"/>
            <a:ext cx="5692058" cy="276999"/>
          </a:xfrm>
          <a:prstGeom prst="rect">
            <a:avLst/>
          </a:prstGeom>
          <a:noFill/>
        </p:spPr>
        <p:txBody>
          <a:bodyPr wrap="none" rtlCol="0">
            <a:spAutoFit/>
          </a:bodyPr>
          <a:lstStyle/>
          <a:p>
            <a:r>
              <a:rPr lang="en-GB" sz="1200" i="1" dirty="0"/>
              <a:t>Source: http://</a:t>
            </a:r>
            <a:r>
              <a:rPr lang="en-GB" sz="1200" i="1" dirty="0" err="1"/>
              <a:t>babel.hathitrust.org</a:t>
            </a:r>
            <a:r>
              <a:rPr lang="en-GB" sz="1200" i="1" dirty="0"/>
              <a:t>/</a:t>
            </a:r>
            <a:r>
              <a:rPr lang="en-GB" sz="1200" i="1" dirty="0" err="1"/>
              <a:t>cgi</a:t>
            </a:r>
            <a:r>
              <a:rPr lang="en-GB" sz="1200" i="1" dirty="0"/>
              <a:t>/</a:t>
            </a:r>
            <a:r>
              <a:rPr lang="en-GB" sz="1200" i="1" dirty="0" err="1"/>
              <a:t>pt?id</a:t>
            </a:r>
            <a:r>
              <a:rPr lang="en-GB" sz="1200" i="1" dirty="0"/>
              <a:t>=mdp.39015024546411;view=1up;seq=543</a:t>
            </a:r>
          </a:p>
        </p:txBody>
      </p:sp>
      <p:sp>
        <p:nvSpPr>
          <p:cNvPr id="8" name="Rectangle 7"/>
          <p:cNvSpPr/>
          <p:nvPr/>
        </p:nvSpPr>
        <p:spPr>
          <a:xfrm>
            <a:off x="260037" y="4208333"/>
            <a:ext cx="2804849" cy="276999"/>
          </a:xfrm>
          <a:prstGeom prst="rect">
            <a:avLst/>
          </a:prstGeom>
        </p:spPr>
        <p:txBody>
          <a:bodyPr wrap="none">
            <a:spAutoFit/>
          </a:bodyPr>
          <a:lstStyle/>
          <a:p>
            <a:r>
              <a:rPr lang="en-GB" sz="1200" i="1" dirty="0"/>
              <a:t>https://</a:t>
            </a:r>
            <a:r>
              <a:rPr lang="en-GB" sz="1200" i="1" dirty="0" err="1"/>
              <a:t>en.wikipedia.org</a:t>
            </a:r>
            <a:r>
              <a:rPr lang="en-GB" sz="1200" i="1" dirty="0"/>
              <a:t>/wiki/</a:t>
            </a:r>
            <a:r>
              <a:rPr lang="en-GB" sz="1200" i="1" dirty="0" err="1"/>
              <a:t>Optophone</a:t>
            </a:r>
            <a:endParaRPr lang="en-GB" sz="1200" i="1" dirty="0"/>
          </a:p>
        </p:txBody>
      </p:sp>
      <p:pic>
        <p:nvPicPr>
          <p:cNvPr id="9" name="Picture 8" descr="Optophone_in_detai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37" y="1451046"/>
            <a:ext cx="3692730" cy="26017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itle 1"/>
          <p:cNvSpPr>
            <a:spLocks noGrp="1"/>
          </p:cNvSpPr>
          <p:nvPr>
            <p:ph type="title"/>
          </p:nvPr>
        </p:nvSpPr>
        <p:spPr/>
        <p:txBody>
          <a:bodyPr/>
          <a:lstStyle/>
          <a:p>
            <a:pPr algn="l"/>
            <a:r>
              <a:rPr lang="en-GB" dirty="0" smtClean="0"/>
              <a:t>     1920s</a:t>
            </a:r>
            <a:endParaRPr lang="en-GB" dirty="0"/>
          </a:p>
        </p:txBody>
      </p:sp>
    </p:spTree>
    <p:extLst>
      <p:ext uri="{BB962C8B-B14F-4D97-AF65-F5344CB8AC3E}">
        <p14:creationId xmlns:p14="http://schemas.microsoft.com/office/powerpoint/2010/main" val="206232000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ikrataufnahme nach Goldberg Paris 1925.tiff"/>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32038" r="36871" b="4913"/>
          <a:stretch/>
        </p:blipFill>
        <p:spPr>
          <a:xfrm rot="215547">
            <a:off x="6220674" y="1264228"/>
            <a:ext cx="2628792" cy="5024864"/>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lstStyle/>
          <a:p>
            <a:r>
              <a:rPr lang="en-GB" dirty="0" smtClean="0"/>
              <a:t>1920s</a:t>
            </a:r>
            <a:endParaRPr lang="en-GB" dirty="0"/>
          </a:p>
        </p:txBody>
      </p:sp>
      <p:pic>
        <p:nvPicPr>
          <p:cNvPr id="2" name="Picture 1" descr="GOLDBERG-PLATE-2 zeisshistoricalsociety dot org.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1684" y="2045489"/>
            <a:ext cx="3266905" cy="4321026"/>
          </a:xfrm>
          <a:prstGeom prst="rect">
            <a:avLst/>
          </a:prstGeom>
          <a:ln>
            <a:noFill/>
          </a:ln>
          <a:effectLst>
            <a:outerShdw blurRad="292100" dist="139700" dir="2700000" algn="tl" rotWithShape="0">
              <a:srgbClr val="333333">
                <a:alpha val="65000"/>
              </a:srgbClr>
            </a:outerShdw>
          </a:effectLst>
        </p:spPr>
      </p:pic>
      <p:sp>
        <p:nvSpPr>
          <p:cNvPr id="3" name="Rectangle 2"/>
          <p:cNvSpPr/>
          <p:nvPr/>
        </p:nvSpPr>
        <p:spPr>
          <a:xfrm>
            <a:off x="191684" y="6366514"/>
            <a:ext cx="5209681" cy="461665"/>
          </a:xfrm>
          <a:prstGeom prst="rect">
            <a:avLst/>
          </a:prstGeom>
        </p:spPr>
        <p:txBody>
          <a:bodyPr wrap="square">
            <a:spAutoFit/>
          </a:bodyPr>
          <a:lstStyle/>
          <a:p>
            <a:r>
              <a:rPr lang="en-GB" sz="1200" dirty="0" smtClean="0"/>
              <a:t>Emanuel Goldberg (1881-1970), photo from 1907, </a:t>
            </a:r>
          </a:p>
          <a:p>
            <a:r>
              <a:rPr lang="en-GB" sz="1200" dirty="0" smtClean="0"/>
              <a:t>http</a:t>
            </a:r>
            <a:r>
              <a:rPr lang="en-GB" sz="1200" dirty="0"/>
              <a:t>://</a:t>
            </a:r>
            <a:r>
              <a:rPr lang="en-GB" sz="1200" dirty="0" err="1"/>
              <a:t>zeisshistoricasociety.org</a:t>
            </a:r>
            <a:r>
              <a:rPr lang="en-GB" sz="1200" dirty="0"/>
              <a:t>/</a:t>
            </a:r>
            <a:r>
              <a:rPr lang="en-GB" sz="1200" dirty="0" err="1"/>
              <a:t>emanuel-goldberg</a:t>
            </a:r>
            <a:r>
              <a:rPr lang="en-GB" sz="1200" dirty="0"/>
              <a:t>/</a:t>
            </a:r>
          </a:p>
        </p:txBody>
      </p:sp>
      <p:pic>
        <p:nvPicPr>
          <p:cNvPr id="8" name="Picture 7"/>
          <p:cNvPicPr>
            <a:picLocks noChangeAspect="1"/>
          </p:cNvPicPr>
          <p:nvPr/>
        </p:nvPicPr>
        <p:blipFill>
          <a:blip r:embed="rId6">
            <a:extLst>
              <a:ext uri="{BEBA8EAE-BF5A-486C-A8C5-ECC9F3942E4B}">
                <a14:imgProps xmlns:a14="http://schemas.microsoft.com/office/drawing/2010/main">
                  <a14:imgLayer r:embed="rId7">
                    <a14:imgEffect>
                      <a14:colorTemperature colorTemp="11200"/>
                    </a14:imgEffect>
                    <a14:imgEffect>
                      <a14:brightnessContrast bright="40000" contrast="40000"/>
                    </a14:imgEffect>
                  </a14:imgLayer>
                </a14:imgProps>
              </a:ext>
            </a:extLst>
          </a:blip>
          <a:stretch>
            <a:fillRect/>
          </a:stretch>
        </p:blipFill>
        <p:spPr>
          <a:xfrm>
            <a:off x="2425913" y="1540917"/>
            <a:ext cx="3980106" cy="16469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76167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2323366" y="5377576"/>
            <a:ext cx="2467634" cy="741759"/>
          </a:xfrm>
          <a:prstGeom prst="rect">
            <a:avLst/>
          </a:prstGeom>
        </p:spPr>
      </p:pic>
      <p:sp>
        <p:nvSpPr>
          <p:cNvPr id="5" name="Rectangle 4"/>
          <p:cNvSpPr/>
          <p:nvPr/>
        </p:nvSpPr>
        <p:spPr>
          <a:xfrm>
            <a:off x="5228190" y="6442501"/>
            <a:ext cx="3742635" cy="276999"/>
          </a:xfrm>
          <a:prstGeom prst="rect">
            <a:avLst/>
          </a:prstGeom>
        </p:spPr>
        <p:txBody>
          <a:bodyPr wrap="square">
            <a:spAutoFit/>
          </a:bodyPr>
          <a:lstStyle/>
          <a:p>
            <a:pPr algn="r"/>
            <a:r>
              <a:rPr lang="en-GB" sz="1200" i="1" dirty="0" smtClean="0"/>
              <a:t>Patent info: </a:t>
            </a:r>
            <a:r>
              <a:rPr lang="en-GB" sz="1200" i="1" dirty="0" smtClean="0">
                <a:hlinkClick r:id="rId4"/>
              </a:rPr>
              <a:t>http</a:t>
            </a:r>
            <a:r>
              <a:rPr lang="en-GB" sz="1200" i="1" dirty="0">
                <a:hlinkClick r:id="rId4"/>
              </a:rPr>
              <a:t>://</a:t>
            </a:r>
            <a:r>
              <a:rPr lang="en-GB" sz="1200" i="1" dirty="0" smtClean="0">
                <a:hlinkClick r:id="rId4"/>
              </a:rPr>
              <a:t>patft.uspto.gov</a:t>
            </a:r>
            <a:r>
              <a:rPr lang="en-GB" sz="1200" i="1" dirty="0" smtClean="0"/>
              <a:t>  patent 1 838 389</a:t>
            </a:r>
            <a:endParaRPr lang="en-GB" sz="1200" i="1" dirty="0"/>
          </a:p>
        </p:txBody>
      </p:sp>
      <p:pic>
        <p:nvPicPr>
          <p:cNvPr id="6" name="Picture 5" descr="USPTO 1838389 Goldberg OCR Statistical Machine Patent 1928.pdf"/>
          <p:cNvPicPr>
            <a:picLocks noChangeAspect="1"/>
          </p:cNvPicPr>
          <p:nvPr/>
        </p:nvPicPr>
        <p:blipFill rotWithShape="1">
          <a:blip r:embed="rId5">
            <a:extLst>
              <a:ext uri="{28A0092B-C50C-407E-A947-70E740481C1C}">
                <a14:useLocalDpi xmlns:a14="http://schemas.microsoft.com/office/drawing/2010/main" val="0"/>
              </a:ext>
            </a:extLst>
          </a:blip>
          <a:srcRect l="5822" t="10022" r="11005" b="6059"/>
          <a:stretch/>
        </p:blipFill>
        <p:spPr>
          <a:xfrm rot="193084">
            <a:off x="5153993" y="1321815"/>
            <a:ext cx="3684696" cy="4811227"/>
          </a:xfrm>
          <a:prstGeom prst="rect">
            <a:avLst/>
          </a:prstGeom>
          <a:ln>
            <a:noFill/>
          </a:ln>
          <a:effectLst>
            <a:outerShdw blurRad="292100" dist="139700" dir="2700000" algn="tl" rotWithShape="0">
              <a:srgbClr val="333333">
                <a:alpha val="65000"/>
              </a:srgbClr>
            </a:outerShdw>
          </a:effectLst>
        </p:spPr>
      </p:pic>
      <p:pic>
        <p:nvPicPr>
          <p:cNvPr id="9" name="Picture 8" descr="Projektbericht_Statistische_Maschine_Gurevich_Heuer_Turkiewicz.pdf"/>
          <p:cNvPicPr>
            <a:picLocks noChangeAspect="1"/>
          </p:cNvPicPr>
          <p:nvPr/>
        </p:nvPicPr>
        <p:blipFill rotWithShape="1">
          <a:blip r:embed="rId6">
            <a:extLst>
              <a:ext uri="{28A0092B-C50C-407E-A947-70E740481C1C}">
                <a14:useLocalDpi xmlns:a14="http://schemas.microsoft.com/office/drawing/2010/main" val="0"/>
              </a:ext>
            </a:extLst>
          </a:blip>
          <a:srcRect l="8765" t="68662" r="19644" b="6058"/>
          <a:stretch/>
        </p:blipFill>
        <p:spPr>
          <a:xfrm>
            <a:off x="329451" y="3874331"/>
            <a:ext cx="3469417" cy="1733677"/>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139396" y="6119335"/>
            <a:ext cx="4538119" cy="646331"/>
          </a:xfrm>
          <a:prstGeom prst="rect">
            <a:avLst/>
          </a:prstGeom>
        </p:spPr>
        <p:txBody>
          <a:bodyPr wrap="square">
            <a:spAutoFit/>
          </a:bodyPr>
          <a:lstStyle/>
          <a:p>
            <a:r>
              <a:rPr lang="en-GB" sz="1200" i="1" dirty="0" smtClean="0"/>
              <a:t>Demonstration model built by HAW Hamburg students:</a:t>
            </a:r>
          </a:p>
          <a:p>
            <a:r>
              <a:rPr lang="en-GB" sz="1200" i="1" dirty="0" smtClean="0"/>
              <a:t>http</a:t>
            </a:r>
            <a:r>
              <a:rPr lang="en-GB" sz="1200" i="1" dirty="0"/>
              <a:t>://</a:t>
            </a:r>
            <a:r>
              <a:rPr lang="en-GB" sz="1200" i="1" dirty="0" err="1"/>
              <a:t>www.searchstudies.org</a:t>
            </a:r>
            <a:r>
              <a:rPr lang="en-GB" sz="1200" i="1" dirty="0" smtClean="0"/>
              <a:t>/</a:t>
            </a:r>
            <a:r>
              <a:rPr lang="en-GB" sz="1200" i="1" dirty="0" err="1" smtClean="0"/>
              <a:t>tl_files</a:t>
            </a:r>
            <a:r>
              <a:rPr lang="en-GB" sz="1200" i="1" dirty="0" smtClean="0"/>
              <a:t>/ADSDS/Projektbericht_Statistische_Maschine_Gurevich_Heuer_Turkiewicz.pdf</a:t>
            </a:r>
            <a:endParaRPr lang="en-GB" sz="1200" i="1" dirty="0"/>
          </a:p>
        </p:txBody>
      </p:sp>
      <p:pic>
        <p:nvPicPr>
          <p:cNvPr id="13" name="Picture 12" descr="Projektbericht_Statistische_Maschine_Gurevich_Heuer_Turkiewicz.pdf"/>
          <p:cNvPicPr>
            <a:picLocks noChangeAspect="1"/>
          </p:cNvPicPr>
          <p:nvPr/>
        </p:nvPicPr>
        <p:blipFill rotWithShape="1">
          <a:blip r:embed="rId7">
            <a:extLst>
              <a:ext uri="{28A0092B-C50C-407E-A947-70E740481C1C}">
                <a14:useLocalDpi xmlns:a14="http://schemas.microsoft.com/office/drawing/2010/main" val="0"/>
              </a:ext>
            </a:extLst>
          </a:blip>
          <a:srcRect l="7167" t="4517" r="6541" b="50311"/>
          <a:stretch/>
        </p:blipFill>
        <p:spPr>
          <a:xfrm>
            <a:off x="329451" y="688991"/>
            <a:ext cx="4181885" cy="3097912"/>
          </a:xfrm>
          <a:prstGeom prst="rect">
            <a:avLst/>
          </a:prstGeom>
        </p:spPr>
      </p:pic>
      <p:sp>
        <p:nvSpPr>
          <p:cNvPr id="2" name="Title 1"/>
          <p:cNvSpPr>
            <a:spLocks noGrp="1"/>
          </p:cNvSpPr>
          <p:nvPr>
            <p:ph type="title"/>
          </p:nvPr>
        </p:nvSpPr>
        <p:spPr/>
        <p:txBody>
          <a:bodyPr/>
          <a:lstStyle/>
          <a:p>
            <a:r>
              <a:rPr lang="en-GB" dirty="0" smtClean="0"/>
              <a:t>1920s – 1930s</a:t>
            </a:r>
            <a:endParaRPr lang="en-GB" dirty="0"/>
          </a:p>
        </p:txBody>
      </p:sp>
    </p:spTree>
    <p:extLst>
      <p:ext uri="{BB962C8B-B14F-4D97-AF65-F5344CB8AC3E}">
        <p14:creationId xmlns:p14="http://schemas.microsoft.com/office/powerpoint/2010/main" val="7046478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irst day cover 1960.jpg"/>
          <p:cNvPicPr>
            <a:picLocks noChangeAspect="1"/>
          </p:cNvPicPr>
          <p:nvPr/>
        </p:nvPicPr>
        <p:blipFill>
          <a:blip r:embed="rId3">
            <a:extLst>
              <a:ext uri="{BEBA8EAE-BF5A-486C-A8C5-ECC9F3942E4B}">
                <a14:imgProps xmlns:a14="http://schemas.microsoft.com/office/drawing/2010/main">
                  <a14:imgLayer r:embed="rId4">
                    <a14:imgEffect>
                      <a14:backgroundRemoval t="10117" b="99222" l="1375" r="98750"/>
                    </a14:imgEffect>
                  </a14:imgLayer>
                </a14:imgProps>
              </a:ext>
              <a:ext uri="{28A0092B-C50C-407E-A947-70E740481C1C}">
                <a14:useLocalDpi xmlns:a14="http://schemas.microsoft.com/office/drawing/2010/main" val="0"/>
              </a:ext>
            </a:extLst>
          </a:blip>
          <a:stretch>
            <a:fillRect/>
          </a:stretch>
        </p:blipFill>
        <p:spPr>
          <a:xfrm rot="21383619">
            <a:off x="80535" y="847507"/>
            <a:ext cx="5531149" cy="3553763"/>
          </a:xfrm>
          <a:prstGeom prst="rect">
            <a:avLst/>
          </a:prstGeom>
          <a:ln>
            <a:noFill/>
          </a:ln>
          <a:effectLst>
            <a:outerShdw blurRad="292100" dist="139700" dir="2700000" algn="tl" rotWithShape="0">
              <a:srgbClr val="333333">
                <a:alpha val="65000"/>
              </a:srgbClr>
            </a:outerShdw>
          </a:effectLst>
        </p:spPr>
      </p:pic>
      <p:sp>
        <p:nvSpPr>
          <p:cNvPr id="3" name="Title 2"/>
          <p:cNvSpPr>
            <a:spLocks noGrp="1"/>
          </p:cNvSpPr>
          <p:nvPr>
            <p:ph type="title"/>
          </p:nvPr>
        </p:nvSpPr>
        <p:spPr/>
        <p:txBody>
          <a:bodyPr/>
          <a:lstStyle/>
          <a:p>
            <a:r>
              <a:rPr lang="en-GB" dirty="0" smtClean="0"/>
              <a:t>1960s</a:t>
            </a:r>
            <a:endParaRPr lang="en-GB" dirty="0"/>
          </a:p>
        </p:txBody>
      </p:sp>
      <p:pic>
        <p:nvPicPr>
          <p:cNvPr id="7" name="Picture 6" descr="6265-fdc-kuvert-brugt-som-alm-brev.jpg"/>
          <p:cNvPicPr>
            <a:picLocks noChangeAspect="1"/>
          </p:cNvPicPr>
          <p:nvPr/>
        </p:nvPicPr>
        <p:blipFill rotWithShape="1">
          <a:blip r:embed="rId5">
            <a:extLst>
              <a:ext uri="{BEBA8EAE-BF5A-486C-A8C5-ECC9F3942E4B}">
                <a14:imgProps xmlns:a14="http://schemas.microsoft.com/office/drawing/2010/main">
                  <a14:imgLayer r:embed="rId6">
                    <a14:imgEffect>
                      <a14:backgroundRemoval t="13110" b="82927" l="6889" r="93778">
                        <a14:foregroundMark x1="12000" y1="59146" x2="35111" y2="58232"/>
                      </a14:backgroundRemoval>
                    </a14:imgEffect>
                  </a14:imgLayer>
                </a14:imgProps>
              </a:ext>
              <a:ext uri="{28A0092B-C50C-407E-A947-70E740481C1C}">
                <a14:useLocalDpi xmlns:a14="http://schemas.microsoft.com/office/drawing/2010/main" val="0"/>
              </a:ext>
            </a:extLst>
          </a:blip>
          <a:srcRect l="5560" t="10647" r="4462" b="11514"/>
          <a:stretch/>
        </p:blipFill>
        <p:spPr>
          <a:xfrm>
            <a:off x="3840500" y="3732412"/>
            <a:ext cx="5197463" cy="32773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818130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1970s</a:t>
            </a:r>
            <a:endParaRPr lang="en-GB"/>
          </a:p>
        </p:txBody>
      </p:sp>
      <p:sp>
        <p:nvSpPr>
          <p:cNvPr id="3" name="Rectangle 2"/>
          <p:cNvSpPr/>
          <p:nvPr/>
        </p:nvSpPr>
        <p:spPr>
          <a:xfrm>
            <a:off x="1129251" y="5939832"/>
            <a:ext cx="5765142" cy="400110"/>
          </a:xfrm>
          <a:prstGeom prst="rect">
            <a:avLst/>
          </a:prstGeom>
        </p:spPr>
        <p:txBody>
          <a:bodyPr wrap="square">
            <a:spAutoFit/>
          </a:bodyPr>
          <a:lstStyle/>
          <a:p>
            <a:r>
              <a:rPr lang="en-GB" sz="1000" i="1" dirty="0" smtClean="0"/>
              <a:t>January 1977 – </a:t>
            </a:r>
            <a:r>
              <a:rPr lang="en-GB" sz="1000" i="1" dirty="0" err="1" smtClean="0"/>
              <a:t>Kurzweil</a:t>
            </a:r>
            <a:r>
              <a:rPr lang="en-GB" sz="1000" i="1" dirty="0" smtClean="0"/>
              <a:t> unveils the Reading Machine at Iowa Commission for the Blind</a:t>
            </a:r>
          </a:p>
          <a:p>
            <a:r>
              <a:rPr lang="en-GB" sz="1000" i="1" dirty="0" smtClean="0"/>
              <a:t>http</a:t>
            </a:r>
            <a:r>
              <a:rPr lang="en-GB" sz="1000" i="1" dirty="0"/>
              <a:t>://</a:t>
            </a:r>
            <a:r>
              <a:rPr lang="en-GB" sz="1000" i="1" dirty="0" err="1"/>
              <a:t>www.iowablindhistory.org</a:t>
            </a:r>
            <a:r>
              <a:rPr lang="en-GB" sz="1000" i="1" dirty="0"/>
              <a:t>/</a:t>
            </a:r>
            <a:r>
              <a:rPr lang="en-GB" sz="1000" i="1" dirty="0" err="1"/>
              <a:t>blindhistory</a:t>
            </a:r>
            <a:r>
              <a:rPr lang="en-GB" sz="1000" i="1" dirty="0"/>
              <a:t>/tools-and-technology-optical-character-recognition-scanners</a:t>
            </a:r>
          </a:p>
        </p:txBody>
      </p:sp>
      <p:pic>
        <p:nvPicPr>
          <p:cNvPr id="4" name="Picture 3" descr="Kurzweil_Reading_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9251" y="1869139"/>
            <a:ext cx="4433798" cy="3672662"/>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962977" y="2487156"/>
            <a:ext cx="2723823" cy="2308324"/>
          </a:xfrm>
          <a:prstGeom prst="rect">
            <a:avLst/>
          </a:prstGeom>
          <a:noFill/>
        </p:spPr>
        <p:txBody>
          <a:bodyPr wrap="none" rtlCol="0">
            <a:spAutoFit/>
          </a:bodyPr>
          <a:lstStyle/>
          <a:p>
            <a:r>
              <a:rPr lang="en-GB" b="1" dirty="0" err="1" smtClean="0"/>
              <a:t>Kurzweil</a:t>
            </a:r>
            <a:r>
              <a:rPr lang="en-GB" b="1" dirty="0" smtClean="0"/>
              <a:t> Reading Machine </a:t>
            </a:r>
          </a:p>
          <a:p>
            <a:r>
              <a:rPr lang="en-GB" b="1" dirty="0" smtClean="0"/>
              <a:t>(1976)</a:t>
            </a:r>
          </a:p>
          <a:p>
            <a:r>
              <a:rPr lang="en-GB" dirty="0" smtClean="0"/>
              <a:t>64 KB RAM</a:t>
            </a:r>
          </a:p>
          <a:p>
            <a:r>
              <a:rPr lang="en-GB" dirty="0" smtClean="0"/>
              <a:t>¼ MHz CPU</a:t>
            </a:r>
          </a:p>
          <a:p>
            <a:r>
              <a:rPr lang="en-GB" dirty="0" smtClean="0"/>
              <a:t>Flatbed CCD Scanner</a:t>
            </a:r>
          </a:p>
          <a:p>
            <a:r>
              <a:rPr lang="en-GB" dirty="0" smtClean="0"/>
              <a:t>Software: </a:t>
            </a:r>
          </a:p>
          <a:p>
            <a:pPr marL="285750" indent="-285750">
              <a:buFont typeface="Arial"/>
              <a:buChar char="•"/>
            </a:pPr>
            <a:r>
              <a:rPr lang="en-GB" dirty="0" err="1" smtClean="0"/>
              <a:t>Omnifont</a:t>
            </a:r>
            <a:r>
              <a:rPr lang="en-GB" dirty="0" smtClean="0"/>
              <a:t> OCR</a:t>
            </a:r>
          </a:p>
          <a:p>
            <a:pPr marL="285750" indent="-285750">
              <a:buFont typeface="Arial"/>
              <a:buChar char="•"/>
            </a:pPr>
            <a:r>
              <a:rPr lang="en-GB" dirty="0" smtClean="0"/>
              <a:t>Text-to-speech</a:t>
            </a:r>
          </a:p>
        </p:txBody>
      </p:sp>
    </p:spTree>
    <p:extLst>
      <p:ext uri="{BB962C8B-B14F-4D97-AF65-F5344CB8AC3E}">
        <p14:creationId xmlns:p14="http://schemas.microsoft.com/office/powerpoint/2010/main" val="13720697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1980s</a:t>
            </a:r>
            <a:endParaRPr lang="en-GB" dirty="0"/>
          </a:p>
        </p:txBody>
      </p:sp>
      <p:sp>
        <p:nvSpPr>
          <p:cNvPr id="3" name="Rectangle 2"/>
          <p:cNvSpPr/>
          <p:nvPr/>
        </p:nvSpPr>
        <p:spPr>
          <a:xfrm>
            <a:off x="358262" y="5055746"/>
            <a:ext cx="5765142" cy="400110"/>
          </a:xfrm>
          <a:prstGeom prst="rect">
            <a:avLst/>
          </a:prstGeom>
        </p:spPr>
        <p:txBody>
          <a:bodyPr wrap="square">
            <a:spAutoFit/>
          </a:bodyPr>
          <a:lstStyle/>
          <a:p>
            <a:r>
              <a:rPr lang="en-GB" sz="1000" i="1" dirty="0" smtClean="0"/>
              <a:t>1987 - HP introduces the desktop scanner, </a:t>
            </a:r>
            <a:r>
              <a:rPr lang="en-GB" sz="1000" i="1" dirty="0" err="1" smtClean="0"/>
              <a:t>ScanJet</a:t>
            </a:r>
            <a:endParaRPr lang="en-GB" sz="1000" i="1" dirty="0" smtClean="0"/>
          </a:p>
          <a:p>
            <a:r>
              <a:rPr lang="en-GB" sz="1000" i="1" dirty="0"/>
              <a:t>http://</a:t>
            </a:r>
            <a:r>
              <a:rPr lang="en-GB" sz="1000" i="1" dirty="0" err="1"/>
              <a:t>www.hpmuseum.net</a:t>
            </a:r>
            <a:r>
              <a:rPr lang="en-GB" sz="1000" i="1" dirty="0"/>
              <a:t>/</a:t>
            </a:r>
            <a:r>
              <a:rPr lang="en-GB" sz="1000" i="1" dirty="0" err="1"/>
              <a:t>display_item.php?hw</a:t>
            </a:r>
            <a:r>
              <a:rPr lang="en-GB" sz="1000" i="1" dirty="0"/>
              <a:t>=295</a:t>
            </a:r>
          </a:p>
        </p:txBody>
      </p:sp>
      <p:pic>
        <p:nvPicPr>
          <p:cNvPr id="5" name="Picture 4" descr="HP ScanJet introduced 1987 - open.jpg"/>
          <p:cNvPicPr>
            <a:picLocks noChangeAspect="1"/>
          </p:cNvPicPr>
          <p:nvPr/>
        </p:nvPicPr>
        <p:blipFill>
          <a:blip r:embed="rId3">
            <a:extLst>
              <a:ext uri="{BEBA8EAE-BF5A-486C-A8C5-ECC9F3942E4B}">
                <a14:imgProps xmlns:a14="http://schemas.microsoft.com/office/drawing/2010/main">
                  <a14:imgLayer r:embed="rId4">
                    <a14:imgEffect>
                      <a14:backgroundRemoval t="5062" b="97975" l="3071" r="97864"/>
                    </a14:imgEffect>
                  </a14:imgLayer>
                </a14:imgProps>
              </a:ext>
              <a:ext uri="{28A0092B-C50C-407E-A947-70E740481C1C}">
                <a14:useLocalDpi xmlns:a14="http://schemas.microsoft.com/office/drawing/2010/main" val="0"/>
              </a:ext>
            </a:extLst>
          </a:blip>
          <a:stretch>
            <a:fillRect/>
          </a:stretch>
        </p:blipFill>
        <p:spPr>
          <a:xfrm>
            <a:off x="873152" y="939862"/>
            <a:ext cx="3152419" cy="37416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1934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Optical Character Recognition</a:t>
            </a:r>
            <a:endParaRPr lang="en-GB" dirty="0"/>
          </a:p>
        </p:txBody>
      </p:sp>
      <p:sp>
        <p:nvSpPr>
          <p:cNvPr id="4" name="Text Placeholder 3"/>
          <p:cNvSpPr>
            <a:spLocks noGrp="1"/>
          </p:cNvSpPr>
          <p:nvPr>
            <p:ph type="body" idx="1"/>
          </p:nvPr>
        </p:nvSpPr>
        <p:spPr/>
        <p:txBody>
          <a:bodyPr/>
          <a:lstStyle/>
          <a:p>
            <a:r>
              <a:rPr lang="en-GB" dirty="0" smtClean="0"/>
              <a:t>OCR</a:t>
            </a:r>
            <a:endParaRPr lang="en-GB" dirty="0"/>
          </a:p>
        </p:txBody>
      </p:sp>
    </p:spTree>
    <p:extLst>
      <p:ext uri="{BB962C8B-B14F-4D97-AF65-F5344CB8AC3E}">
        <p14:creationId xmlns:p14="http://schemas.microsoft.com/office/powerpoint/2010/main" val="241903180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Reading Text From Images</a:t>
            </a:r>
            <a:endParaRPr lang="en-GB" dirty="0"/>
          </a:p>
        </p:txBody>
      </p:sp>
      <p:pic>
        <p:nvPicPr>
          <p:cNvPr id="3" name="Picture 2"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360" y="1309558"/>
            <a:ext cx="3996838" cy="5329117"/>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106249" y="2746746"/>
            <a:ext cx="3938974" cy="954107"/>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GB" sz="1400" dirty="0" smtClean="0">
                <a:latin typeface="Courier"/>
                <a:cs typeface="Courier"/>
              </a:rPr>
              <a:t>SUNDAY</a:t>
            </a:r>
          </a:p>
          <a:p>
            <a:endParaRPr lang="en-GB" sz="1400" dirty="0">
              <a:latin typeface="Courier"/>
              <a:cs typeface="Courier"/>
            </a:endParaRPr>
          </a:p>
          <a:p>
            <a:r>
              <a:rPr lang="en-GB" sz="1400" dirty="0" smtClean="0">
                <a:latin typeface="Courier"/>
                <a:cs typeface="Courier"/>
              </a:rPr>
              <a:t>Bug is going to accept Michael’s offer.</a:t>
            </a:r>
            <a:endParaRPr lang="en-GB" sz="1400" dirty="0">
              <a:latin typeface="Courier"/>
              <a:cs typeface="Courier"/>
            </a:endParaRPr>
          </a:p>
        </p:txBody>
      </p:sp>
      <p:sp>
        <p:nvSpPr>
          <p:cNvPr id="6" name="TextBox 5"/>
          <p:cNvSpPr txBox="1"/>
          <p:nvPr/>
        </p:nvSpPr>
        <p:spPr>
          <a:xfrm>
            <a:off x="4454038" y="6611779"/>
            <a:ext cx="4689961" cy="246221"/>
          </a:xfrm>
          <a:prstGeom prst="rect">
            <a:avLst/>
          </a:prstGeom>
          <a:noFill/>
        </p:spPr>
        <p:txBody>
          <a:bodyPr wrap="square" rtlCol="0">
            <a:spAutoFit/>
          </a:bodyPr>
          <a:lstStyle/>
          <a:p>
            <a:r>
              <a:rPr lang="en-GB" sz="1000" i="1" dirty="0" smtClean="0"/>
              <a:t>Illustration: Douglas </a:t>
            </a:r>
            <a:r>
              <a:rPr lang="en-GB" sz="1000" i="1" dirty="0" err="1" smtClean="0"/>
              <a:t>Coupland</a:t>
            </a:r>
            <a:r>
              <a:rPr lang="en-GB" sz="1000" i="1" dirty="0" smtClean="0"/>
              <a:t>, “</a:t>
            </a:r>
            <a:r>
              <a:rPr lang="en-GB" sz="1000" i="1" dirty="0" err="1" smtClean="0"/>
              <a:t>Microserfs</a:t>
            </a:r>
            <a:r>
              <a:rPr lang="en-GB" sz="1000" i="1" dirty="0" smtClean="0"/>
              <a:t>”,Harper Collins, New York, NY, USA,  1995</a:t>
            </a:r>
            <a:endParaRPr lang="en-GB" sz="1000" i="1" dirty="0"/>
          </a:p>
        </p:txBody>
      </p:sp>
      <p:sp>
        <p:nvSpPr>
          <p:cNvPr id="7" name="Right Arrow 6"/>
          <p:cNvSpPr/>
          <p:nvPr/>
        </p:nvSpPr>
        <p:spPr>
          <a:xfrm>
            <a:off x="4006456" y="301802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359678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the Page?</a:t>
            </a:r>
            <a:endParaRPr lang="en-GB" dirty="0"/>
          </a:p>
        </p:txBody>
      </p:sp>
      <p:pic>
        <p:nvPicPr>
          <p:cNvPr id="3" name="Picture 2"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3581" y="1309558"/>
            <a:ext cx="3996838" cy="5329117"/>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3430653" y="2271889"/>
            <a:ext cx="2282694" cy="3272803"/>
          </a:xfrm>
          <a:prstGeom prst="rect">
            <a:avLst/>
          </a:prstGeom>
          <a:noFill/>
          <a:ln w="76200" cmpd="sng">
            <a:solidFill>
              <a:srgbClr val="00FF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390116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Multiple Texts and Fonts</a:t>
            </a:r>
            <a:endParaRPr lang="en-GB" dirty="0"/>
          </a:p>
        </p:txBody>
      </p:sp>
      <p:pic>
        <p:nvPicPr>
          <p:cNvPr id="3" name="Picture 2"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09558"/>
            <a:ext cx="3996838" cy="5329117"/>
          </a:xfrm>
          <a:prstGeom prst="rect">
            <a:avLst/>
          </a:prstGeom>
          <a:ln>
            <a:noFill/>
          </a:ln>
          <a:effectLst>
            <a:outerShdw blurRad="292100" dist="139700" dir="2700000" algn="tl" rotWithShape="0">
              <a:srgbClr val="333333">
                <a:alpha val="65000"/>
              </a:srgbClr>
            </a:outerShdw>
          </a:effectLst>
        </p:spPr>
      </p:pic>
      <p:pic>
        <p:nvPicPr>
          <p:cNvPr id="7" name="Picture 6" descr="IMG_4360.jpg"/>
          <p:cNvPicPr>
            <a:picLocks noChangeAspect="1"/>
          </p:cNvPicPr>
          <p:nvPr/>
        </p:nvPicPr>
        <p:blipFill rotWithShape="1">
          <a:blip r:embed="rId3">
            <a:extLst>
              <a:ext uri="{28A0092B-C50C-407E-A947-70E740481C1C}">
                <a14:useLocalDpi xmlns:a14="http://schemas.microsoft.com/office/drawing/2010/main" val="0"/>
              </a:ext>
            </a:extLst>
          </a:blip>
          <a:srcRect l="21646" t="19200" r="18905" b="58765"/>
          <a:stretch/>
        </p:blipFill>
        <p:spPr>
          <a:xfrm>
            <a:off x="2753765" y="3148694"/>
            <a:ext cx="6149702" cy="3039317"/>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a:off x="3297780" y="2444165"/>
            <a:ext cx="4083561" cy="9955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1468331" y="3254532"/>
            <a:ext cx="1560929" cy="19183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089063" y="3234944"/>
            <a:ext cx="548695" cy="5291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7407798" y="3234944"/>
            <a:ext cx="476216" cy="529192"/>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4901327" y="4762729"/>
            <a:ext cx="965659" cy="31115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3089062" y="5159624"/>
            <a:ext cx="4794952" cy="1028387"/>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1489378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71522" y="1417637"/>
            <a:ext cx="7634902" cy="321032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dirty="0" smtClean="0"/>
              <a:t>Human Data Processing</a:t>
            </a:r>
            <a:endParaRPr lang="en-GB" dirty="0"/>
          </a:p>
        </p:txBody>
      </p:sp>
      <p:sp>
        <p:nvSpPr>
          <p:cNvPr id="24" name="Rectangle 23"/>
          <p:cNvSpPr/>
          <p:nvPr/>
        </p:nvSpPr>
        <p:spPr>
          <a:xfrm>
            <a:off x="671521" y="5138938"/>
            <a:ext cx="7634902" cy="1445326"/>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GB" dirty="0" smtClean="0"/>
              <a:t>Machine Data Processing</a:t>
            </a:r>
            <a:endParaRPr lang="en-GB" dirty="0"/>
          </a:p>
        </p:txBody>
      </p:sp>
      <p:sp>
        <p:nvSpPr>
          <p:cNvPr id="4" name="Title 3"/>
          <p:cNvSpPr>
            <a:spLocks noGrp="1"/>
          </p:cNvSpPr>
          <p:nvPr>
            <p:ph type="title"/>
          </p:nvPr>
        </p:nvSpPr>
        <p:spPr/>
        <p:txBody>
          <a:bodyPr/>
          <a:lstStyle/>
          <a:p>
            <a:r>
              <a:rPr lang="en-GB" dirty="0" smtClean="0"/>
              <a:t>Our Habitual World…</a:t>
            </a:r>
            <a:endParaRPr lang="en-GB" dirty="0"/>
          </a:p>
        </p:txBody>
      </p:sp>
      <p:sp>
        <p:nvSpPr>
          <p:cNvPr id="5" name="Rectangle 4"/>
          <p:cNvSpPr/>
          <p:nvPr/>
        </p:nvSpPr>
        <p:spPr>
          <a:xfrm>
            <a:off x="954133" y="1777511"/>
            <a:ext cx="1527575" cy="101250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i="1" dirty="0" smtClean="0"/>
              <a:t>Unstructured Data</a:t>
            </a:r>
            <a:endParaRPr lang="en-GB" i="1" dirty="0"/>
          </a:p>
        </p:txBody>
      </p:sp>
      <p:sp>
        <p:nvSpPr>
          <p:cNvPr id="6" name="Magnetic Disk 5"/>
          <p:cNvSpPr/>
          <p:nvPr/>
        </p:nvSpPr>
        <p:spPr>
          <a:xfrm>
            <a:off x="4097397" y="5405153"/>
            <a:ext cx="822960" cy="822960"/>
          </a:xfrm>
          <a:prstGeom prst="flowChartMagneticDisk">
            <a:avLst/>
          </a:prstGeom>
          <a:solidFill>
            <a:schemeClr val="bg1">
              <a:lumMod val="75000"/>
            </a:schemeClr>
          </a:solidFill>
          <a:ln/>
        </p:spPr>
        <p:style>
          <a:lnRef idx="1">
            <a:schemeClr val="accent6"/>
          </a:lnRef>
          <a:fillRef idx="3">
            <a:schemeClr val="accent6"/>
          </a:fillRef>
          <a:effectRef idx="2">
            <a:schemeClr val="accent6"/>
          </a:effectRef>
          <a:fontRef idx="minor">
            <a:schemeClr val="lt1"/>
          </a:fontRef>
        </p:style>
        <p:txBody>
          <a:bodyPr/>
          <a:lstStyle/>
          <a:p>
            <a:endParaRPr lang="en-GB" dirty="0" smtClean="0"/>
          </a:p>
        </p:txBody>
      </p:sp>
      <p:pic>
        <p:nvPicPr>
          <p:cNvPr id="18" name="Picture 17"/>
          <p:cNvPicPr>
            <a:picLocks noChangeAspect="1"/>
          </p:cNvPicPr>
          <p:nvPr/>
        </p:nvPicPr>
        <p:blipFill>
          <a:blip r:embed="rId3"/>
          <a:stretch>
            <a:fillRect/>
          </a:stretch>
        </p:blipFill>
        <p:spPr>
          <a:xfrm>
            <a:off x="4682893" y="1954433"/>
            <a:ext cx="2052804" cy="1382221"/>
          </a:xfrm>
          <a:prstGeom prst="rect">
            <a:avLst/>
          </a:prstGeom>
          <a:ln>
            <a:noFill/>
          </a:ln>
          <a:effectLst>
            <a:outerShdw blurRad="292100" dist="139700" dir="2700000" algn="tl" rotWithShape="0">
              <a:srgbClr val="333333">
                <a:alpha val="65000"/>
              </a:srgbClr>
            </a:outerShdw>
          </a:effectLst>
        </p:spPr>
      </p:pic>
      <p:pic>
        <p:nvPicPr>
          <p:cNvPr id="21" name="Picture 20" descr="wine_mf-2011_375x5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862" y="1809614"/>
            <a:ext cx="1522113" cy="2029483"/>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5858807" y="4759356"/>
            <a:ext cx="1907480" cy="1200329"/>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dirty="0" smtClean="0"/>
              <a:t>MF</a:t>
            </a:r>
          </a:p>
          <a:p>
            <a:r>
              <a:rPr lang="en-GB" dirty="0" smtClean="0"/>
              <a:t>Pinot Noir</a:t>
            </a:r>
          </a:p>
          <a:p>
            <a:r>
              <a:rPr lang="en-GB" dirty="0" smtClean="0"/>
              <a:t>North Coast</a:t>
            </a:r>
          </a:p>
          <a:p>
            <a:r>
              <a:rPr lang="en-GB" dirty="0" smtClean="0"/>
              <a:t>2011</a:t>
            </a:r>
            <a:endParaRPr lang="en-GB" dirty="0"/>
          </a:p>
        </p:txBody>
      </p:sp>
      <p:sp>
        <p:nvSpPr>
          <p:cNvPr id="27" name="Circular Arrow 26"/>
          <p:cNvSpPr/>
          <p:nvPr/>
        </p:nvSpPr>
        <p:spPr>
          <a:xfrm>
            <a:off x="1211658" y="3051244"/>
            <a:ext cx="7751688" cy="2773859"/>
          </a:xfrm>
          <a:prstGeom prst="circularArrow">
            <a:avLst>
              <a:gd name="adj1" fmla="val 4216"/>
              <a:gd name="adj2" fmla="val 331653"/>
              <a:gd name="adj3" fmla="val 1251112"/>
              <a:gd name="adj4" fmla="val 14975779"/>
              <a:gd name="adj5" fmla="val 57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7" name="Picture 16"/>
          <p:cNvPicPr>
            <a:picLocks noChangeAspect="1"/>
          </p:cNvPicPr>
          <p:nvPr/>
        </p:nvPicPr>
        <p:blipFill>
          <a:blip r:embed="rId5"/>
          <a:stretch>
            <a:fillRect/>
          </a:stretch>
        </p:blipFill>
        <p:spPr>
          <a:xfrm>
            <a:off x="5858807" y="3453448"/>
            <a:ext cx="1696447" cy="1116828"/>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954133" y="5381200"/>
            <a:ext cx="1527575" cy="101250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smtClean="0"/>
              <a:t>Structured</a:t>
            </a:r>
          </a:p>
          <a:p>
            <a:pPr algn="ctr"/>
            <a:r>
              <a:rPr lang="en-GB" dirty="0" smtClean="0"/>
              <a:t>Data</a:t>
            </a:r>
            <a:endParaRPr lang="en-GB" dirty="0"/>
          </a:p>
        </p:txBody>
      </p:sp>
    </p:spTree>
    <p:extLst>
      <p:ext uri="{BB962C8B-B14F-4D97-AF65-F5344CB8AC3E}">
        <p14:creationId xmlns:p14="http://schemas.microsoft.com/office/powerpoint/2010/main" val="424020435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White Isn’t</a:t>
            </a:r>
            <a:endParaRPr lang="en-GB" dirty="0"/>
          </a:p>
        </p:txBody>
      </p:sp>
      <p:pic>
        <p:nvPicPr>
          <p:cNvPr id="3" name="Picture 2"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09558"/>
            <a:ext cx="3996838" cy="5329117"/>
          </a:xfrm>
          <a:prstGeom prst="rect">
            <a:avLst/>
          </a:prstGeom>
          <a:ln>
            <a:noFill/>
          </a:ln>
          <a:effectLst>
            <a:outerShdw blurRad="292100" dist="139700" dir="2700000" algn="tl" rotWithShape="0">
              <a:srgbClr val="333333">
                <a:alpha val="65000"/>
              </a:srgbClr>
            </a:outerShdw>
          </a:effectLst>
        </p:spPr>
      </p:pic>
      <p:pic>
        <p:nvPicPr>
          <p:cNvPr id="4" name="Picture 3" descr="IMG_436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3434" y="1309558"/>
            <a:ext cx="3996838" cy="5329117"/>
          </a:xfrm>
          <a:prstGeom prst="rect">
            <a:avLst/>
          </a:prstGeom>
          <a:ln>
            <a:noFill/>
          </a:ln>
          <a:effectLst>
            <a:outerShdw blurRad="292100" dist="139700" dir="2700000" algn="tl" rotWithShape="0">
              <a:srgbClr val="333333">
                <a:alpha val="65000"/>
              </a:srgbClr>
            </a:outerShdw>
          </a:effectLst>
        </p:spPr>
      </p:pic>
      <p:sp>
        <p:nvSpPr>
          <p:cNvPr id="5" name="Right Arrow 4"/>
          <p:cNvSpPr/>
          <p:nvPr/>
        </p:nvSpPr>
        <p:spPr>
          <a:xfrm rot="2210757">
            <a:off x="1205884" y="1554515"/>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ight Arrow 8"/>
          <p:cNvSpPr/>
          <p:nvPr/>
        </p:nvSpPr>
        <p:spPr>
          <a:xfrm rot="2210757">
            <a:off x="4501629" y="4390743"/>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01355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Straight Lines Aren’t</a:t>
            </a:r>
            <a:endParaRPr lang="en-GB" dirty="0"/>
          </a:p>
        </p:txBody>
      </p:sp>
      <p:pic>
        <p:nvPicPr>
          <p:cNvPr id="3" name="Picture 2" descr="IMG_4360.jpg"/>
          <p:cNvPicPr>
            <a:picLocks noChangeAspect="1"/>
          </p:cNvPicPr>
          <p:nvPr/>
        </p:nvPicPr>
        <p:blipFill rotWithShape="1">
          <a:blip r:embed="rId3">
            <a:extLst>
              <a:ext uri="{28A0092B-C50C-407E-A947-70E740481C1C}">
                <a14:useLocalDpi xmlns:a14="http://schemas.microsoft.com/office/drawing/2010/main" val="0"/>
              </a:ext>
            </a:extLst>
          </a:blip>
          <a:srcRect l="22959" t="54111" r="29626" b="30802"/>
          <a:stretch/>
        </p:blipFill>
        <p:spPr>
          <a:xfrm>
            <a:off x="663827" y="2247695"/>
            <a:ext cx="7942292" cy="3369303"/>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457200" y="4754546"/>
            <a:ext cx="8503788" cy="181651"/>
          </a:xfrm>
          <a:prstGeom prst="rect">
            <a:avLst/>
          </a:prstGeom>
          <a:solidFill>
            <a:srgbClr val="00FF00">
              <a:alpha val="20000"/>
            </a:srgbClr>
          </a:solidFill>
          <a:ln w="9525"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457200" y="5018763"/>
            <a:ext cx="8503788" cy="181651"/>
          </a:xfrm>
          <a:prstGeom prst="rect">
            <a:avLst/>
          </a:prstGeom>
          <a:solidFill>
            <a:srgbClr val="00FF00">
              <a:alpha val="20000"/>
            </a:srgbClr>
          </a:solidFill>
          <a:ln w="9525"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473165" y="5331822"/>
            <a:ext cx="8503788" cy="181651"/>
          </a:xfrm>
          <a:prstGeom prst="rect">
            <a:avLst/>
          </a:prstGeom>
          <a:solidFill>
            <a:srgbClr val="00FF00">
              <a:alpha val="20000"/>
            </a:srgbClr>
          </a:solidFill>
          <a:ln w="9525"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1307242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OCR Pipeline</a:t>
            </a:r>
            <a:endParaRPr lang="en-GB" dirty="0"/>
          </a:p>
        </p:txBody>
      </p:sp>
      <p:pic>
        <p:nvPicPr>
          <p:cNvPr id="4" name="Picture 3"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21787"/>
            <a:ext cx="1547856" cy="2063808"/>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2963387" y="1877416"/>
            <a:ext cx="1547856" cy="2063808"/>
            <a:chOff x="2612605" y="1875865"/>
            <a:chExt cx="1547856" cy="2063808"/>
          </a:xfrm>
        </p:grpSpPr>
        <p:pic>
          <p:nvPicPr>
            <p:cNvPr id="6" name="Picture 5"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605" y="1875865"/>
              <a:ext cx="1547856" cy="206380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2963387" y="2249066"/>
              <a:ext cx="879756" cy="1250961"/>
            </a:xfrm>
            <a:prstGeom prst="rect">
              <a:avLst/>
            </a:prstGeom>
            <a:noFill/>
            <a:ln w="76200" cmpd="sng">
              <a:solidFill>
                <a:srgbClr val="00FF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7" name="Picture 6" descr="IMG_4360.jpg"/>
          <p:cNvPicPr>
            <a:picLocks noChangeAspect="1"/>
          </p:cNvPicPr>
          <p:nvPr/>
        </p:nvPicPr>
        <p:blipFill rotWithShape="1">
          <a:blip r:embed="rId3">
            <a:extLst>
              <a:ext uri="{28A0092B-C50C-407E-A947-70E740481C1C}">
                <a14:useLocalDpi xmlns:a14="http://schemas.microsoft.com/office/drawing/2010/main" val="0"/>
              </a:ext>
            </a:extLst>
          </a:blip>
          <a:srcRect l="21363" t="17750" r="22227" b="22500"/>
          <a:stretch/>
        </p:blipFill>
        <p:spPr>
          <a:xfrm>
            <a:off x="5549936" y="2292751"/>
            <a:ext cx="873141" cy="1233139"/>
          </a:xfrm>
          <a:prstGeom prst="rect">
            <a:avLst/>
          </a:prstGeom>
          <a:ln>
            <a:noFill/>
          </a:ln>
          <a:effectLst>
            <a:outerShdw blurRad="292100" dist="139700" dir="2700000" algn="tl" rotWithShape="0">
              <a:srgbClr val="333333">
                <a:alpha val="65000"/>
              </a:srgbClr>
            </a:outerShdw>
          </a:effectLst>
        </p:spPr>
      </p:pic>
      <p:pic>
        <p:nvPicPr>
          <p:cNvPr id="9" name="Picture 8" descr="IMG_4360.jpg"/>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saturation sat="0"/>
                    </a14:imgEffect>
                    <a14:imgEffect>
                      <a14:brightnessContrast contrast="70000"/>
                    </a14:imgEffect>
                  </a14:imgLayer>
                </a14:imgProps>
              </a:ext>
              <a:ext uri="{28A0092B-C50C-407E-A947-70E740481C1C}">
                <a14:useLocalDpi xmlns:a14="http://schemas.microsoft.com/office/drawing/2010/main" val="0"/>
              </a:ext>
            </a:extLst>
          </a:blip>
          <a:srcRect l="21363" t="17749" r="22227" b="22350"/>
          <a:stretch/>
        </p:blipFill>
        <p:spPr>
          <a:xfrm>
            <a:off x="7357002" y="2291199"/>
            <a:ext cx="873141" cy="1236242"/>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90721" y="5365156"/>
            <a:ext cx="5836435" cy="938719"/>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lvl="1"/>
            <a:r>
              <a:rPr lang="en-GB" sz="1100" dirty="0" smtClean="0">
                <a:latin typeface="Courier"/>
                <a:cs typeface="Courier"/>
              </a:rPr>
              <a:t>“That’s not the point, Abe.”</a:t>
            </a:r>
          </a:p>
          <a:p>
            <a:pPr lvl="1"/>
            <a:r>
              <a:rPr lang="en-GB" sz="1100" dirty="0" smtClean="0">
                <a:latin typeface="Courier"/>
                <a:cs typeface="Courier"/>
              </a:rPr>
              <a:t>“What </a:t>
            </a:r>
            <a:r>
              <a:rPr lang="en-GB" sz="1100" i="1" dirty="0" smtClean="0">
                <a:latin typeface="Courier"/>
                <a:cs typeface="Courier"/>
              </a:rPr>
              <a:t>is</a:t>
            </a:r>
            <a:r>
              <a:rPr lang="en-GB" sz="1100" dirty="0" smtClean="0">
                <a:latin typeface="Courier"/>
                <a:cs typeface="Courier"/>
              </a:rPr>
              <a:t> the point, then?”</a:t>
            </a:r>
          </a:p>
          <a:p>
            <a:pPr lvl="1"/>
            <a:r>
              <a:rPr lang="en-GB" sz="1100" dirty="0" smtClean="0">
                <a:latin typeface="Courier"/>
                <a:cs typeface="Courier"/>
              </a:rPr>
              <a:t>“One-Point-Oh,” I said.</a:t>
            </a:r>
          </a:p>
          <a:p>
            <a:pPr lvl="1"/>
            <a:r>
              <a:rPr lang="en-GB" sz="1100" dirty="0" smtClean="0">
                <a:latin typeface="Courier"/>
                <a:cs typeface="Courier"/>
              </a:rPr>
              <a:t>“What?” replied Abe.</a:t>
            </a:r>
          </a:p>
          <a:p>
            <a:pPr lvl="1"/>
            <a:r>
              <a:rPr lang="en-GB" sz="1100" dirty="0" smtClean="0">
                <a:latin typeface="Courier"/>
                <a:cs typeface="Courier"/>
              </a:rPr>
              <a:t>“Being One-Point-</a:t>
            </a:r>
            <a:r>
              <a:rPr lang="en-GB" sz="1100" i="1" dirty="0" smtClean="0">
                <a:latin typeface="Courier"/>
                <a:cs typeface="Courier"/>
              </a:rPr>
              <a:t>Oh</a:t>
            </a:r>
            <a:r>
              <a:rPr lang="en-GB" sz="1100" dirty="0" smtClean="0">
                <a:latin typeface="Courier"/>
                <a:cs typeface="Courier"/>
              </a:rPr>
              <a:t>. The first to do something cool or new.”</a:t>
            </a:r>
          </a:p>
        </p:txBody>
      </p:sp>
      <p:sp>
        <p:nvSpPr>
          <p:cNvPr id="16" name="Rectangle 15"/>
          <p:cNvSpPr/>
          <p:nvPr/>
        </p:nvSpPr>
        <p:spPr>
          <a:xfrm>
            <a:off x="2646052" y="1417638"/>
            <a:ext cx="6229563" cy="27817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a:off x="2283165" y="2434033"/>
            <a:ext cx="529210" cy="1814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701374" y="2865091"/>
            <a:ext cx="6360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622691" y="3011339"/>
            <a:ext cx="6360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62857" y="3936290"/>
            <a:ext cx="0" cy="795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035059" y="5834516"/>
            <a:ext cx="1388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Explosion 1 28"/>
          <p:cNvSpPr/>
          <p:nvPr/>
        </p:nvSpPr>
        <p:spPr>
          <a:xfrm>
            <a:off x="6622691" y="4732000"/>
            <a:ext cx="2064109" cy="1768831"/>
          </a:xfrm>
          <a:prstGeom prst="irregularSeal1">
            <a:avLst/>
          </a:prstGeom>
          <a:solidFill>
            <a:schemeClr val="bg2"/>
          </a:solidFill>
          <a:ln>
            <a:solidFill>
              <a:schemeClr val="tx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Magic happens here</a:t>
            </a:r>
            <a:endParaRPr lang="en-GB" dirty="0">
              <a:solidFill>
                <a:schemeClr val="tx1"/>
              </a:solidFill>
            </a:endParaRPr>
          </a:p>
        </p:txBody>
      </p:sp>
      <p:sp>
        <p:nvSpPr>
          <p:cNvPr id="32" name="TextBox 31"/>
          <p:cNvSpPr txBox="1"/>
          <p:nvPr/>
        </p:nvSpPr>
        <p:spPr>
          <a:xfrm>
            <a:off x="2651655" y="1417638"/>
            <a:ext cx="1498652" cy="369332"/>
          </a:xfrm>
          <a:prstGeom prst="rect">
            <a:avLst/>
          </a:prstGeom>
          <a:noFill/>
        </p:spPr>
        <p:txBody>
          <a:bodyPr wrap="none" rtlCol="0">
            <a:spAutoFit/>
          </a:bodyPr>
          <a:lstStyle/>
          <a:p>
            <a:r>
              <a:rPr lang="en-GB" dirty="0" err="1" smtClean="0"/>
              <a:t>Preprocessing</a:t>
            </a:r>
            <a:endParaRPr lang="en-GB" dirty="0"/>
          </a:p>
        </p:txBody>
      </p:sp>
      <p:sp>
        <p:nvSpPr>
          <p:cNvPr id="33" name="TextBox 32"/>
          <p:cNvSpPr txBox="1"/>
          <p:nvPr/>
        </p:nvSpPr>
        <p:spPr>
          <a:xfrm>
            <a:off x="457200" y="740094"/>
            <a:ext cx="1226230" cy="369332"/>
          </a:xfrm>
          <a:prstGeom prst="rect">
            <a:avLst/>
          </a:prstGeom>
          <a:noFill/>
        </p:spPr>
        <p:txBody>
          <a:bodyPr wrap="none" rtlCol="0">
            <a:spAutoFit/>
          </a:bodyPr>
          <a:lstStyle/>
          <a:p>
            <a:r>
              <a:rPr lang="en-GB" dirty="0" smtClean="0"/>
              <a:t>Acquisition</a:t>
            </a:r>
            <a:endParaRPr lang="en-GB" dirty="0"/>
          </a:p>
        </p:txBody>
      </p:sp>
      <p:sp>
        <p:nvSpPr>
          <p:cNvPr id="34" name="TextBox 33"/>
          <p:cNvSpPr txBox="1"/>
          <p:nvPr/>
        </p:nvSpPr>
        <p:spPr>
          <a:xfrm>
            <a:off x="260637" y="4829051"/>
            <a:ext cx="1287532" cy="369332"/>
          </a:xfrm>
          <a:prstGeom prst="rect">
            <a:avLst/>
          </a:prstGeom>
          <a:noFill/>
        </p:spPr>
        <p:txBody>
          <a:bodyPr wrap="none" rtlCol="0">
            <a:spAutoFit/>
          </a:bodyPr>
          <a:lstStyle/>
          <a:p>
            <a:r>
              <a:rPr lang="en-GB" dirty="0" smtClean="0"/>
              <a:t>Text output</a:t>
            </a:r>
            <a:endParaRPr lang="en-GB" dirty="0"/>
          </a:p>
        </p:txBody>
      </p:sp>
    </p:spTree>
    <p:extLst>
      <p:ext uri="{BB962C8B-B14F-4D97-AF65-F5344CB8AC3E}">
        <p14:creationId xmlns:p14="http://schemas.microsoft.com/office/powerpoint/2010/main" val="280395920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smtClean="0"/>
              <a:t>OpenCV</a:t>
            </a:r>
            <a:r>
              <a:rPr lang="en-GB" dirty="0" smtClean="0"/>
              <a:t> – Computer Vision Library</a:t>
            </a:r>
            <a:endParaRPr lang="en-GB" dirty="0"/>
          </a:p>
        </p:txBody>
      </p:sp>
      <p:sp>
        <p:nvSpPr>
          <p:cNvPr id="5" name="Content Placeholder 4"/>
          <p:cNvSpPr>
            <a:spLocks noGrp="1"/>
          </p:cNvSpPr>
          <p:nvPr>
            <p:ph idx="1"/>
          </p:nvPr>
        </p:nvSpPr>
        <p:spPr/>
        <p:txBody>
          <a:bodyPr>
            <a:normAutofit/>
          </a:bodyPr>
          <a:lstStyle/>
          <a:p>
            <a:r>
              <a:rPr lang="en-GB" dirty="0" smtClean="0"/>
              <a:t>2500 </a:t>
            </a:r>
            <a:r>
              <a:rPr lang="en-GB" dirty="0"/>
              <a:t>CV Algorithms</a:t>
            </a:r>
          </a:p>
          <a:p>
            <a:r>
              <a:rPr lang="en-GB" dirty="0" smtClean="0"/>
              <a:t>BSD license</a:t>
            </a:r>
          </a:p>
          <a:p>
            <a:r>
              <a:rPr lang="en-GB" dirty="0" smtClean="0"/>
              <a:t>All main platforms</a:t>
            </a:r>
          </a:p>
          <a:p>
            <a:r>
              <a:rPr lang="en-GB" dirty="0"/>
              <a:t>CUDA, </a:t>
            </a:r>
            <a:r>
              <a:rPr lang="en-GB" dirty="0" err="1"/>
              <a:t>OpenCL</a:t>
            </a:r>
            <a:r>
              <a:rPr lang="en-GB" dirty="0"/>
              <a:t> </a:t>
            </a:r>
            <a:r>
              <a:rPr lang="en-GB" dirty="0" smtClean="0"/>
              <a:t>acceleration</a:t>
            </a:r>
            <a:endParaRPr lang="en-GB" dirty="0"/>
          </a:p>
          <a:p>
            <a:r>
              <a:rPr lang="en-GB" dirty="0" err="1" smtClean="0"/>
              <a:t>Realtime</a:t>
            </a:r>
            <a:r>
              <a:rPr lang="en-GB" dirty="0" smtClean="0"/>
              <a:t>, multi</a:t>
            </a:r>
            <a:r>
              <a:rPr lang="en-GB" dirty="0"/>
              <a:t>-core</a:t>
            </a:r>
          </a:p>
          <a:p>
            <a:endParaRPr lang="en-GB" dirty="0"/>
          </a:p>
          <a:p>
            <a:r>
              <a:rPr lang="en-GB" dirty="0" smtClean="0"/>
              <a:t>http://</a:t>
            </a:r>
            <a:r>
              <a:rPr lang="en-GB" dirty="0" err="1" smtClean="0"/>
              <a:t>opencv.org</a:t>
            </a:r>
            <a:endParaRPr lang="en-GB" dirty="0" smtClean="0"/>
          </a:p>
          <a:p>
            <a:pPr marL="0" indent="0">
              <a:buNone/>
            </a:pPr>
            <a:endParaRPr lang="en-GB" dirty="0"/>
          </a:p>
        </p:txBody>
      </p:sp>
      <p:pic>
        <p:nvPicPr>
          <p:cNvPr id="6" name="Content Placeholder 3"/>
          <p:cNvPicPr>
            <a:picLocks noChangeAspect="1"/>
          </p:cNvPicPr>
          <p:nvPr/>
        </p:nvPicPr>
        <p:blipFill>
          <a:blip r:embed="rId3"/>
          <a:srcRect t="9275" b="9275"/>
          <a:stretch>
            <a:fillRect/>
          </a:stretch>
        </p:blipFill>
        <p:spPr>
          <a:xfrm>
            <a:off x="5158561" y="4101954"/>
            <a:ext cx="3680638" cy="2024209"/>
          </a:xfrm>
          <a:prstGeom prst="rect">
            <a:avLst/>
          </a:prstGeom>
        </p:spPr>
      </p:pic>
      <p:pic>
        <p:nvPicPr>
          <p:cNvPr id="7" name="Picture 6" descr="opencv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73089" y="1841442"/>
            <a:ext cx="1041400" cy="1257300"/>
          </a:xfrm>
          <a:prstGeom prst="rect">
            <a:avLst/>
          </a:prstGeom>
        </p:spPr>
      </p:pic>
    </p:spTree>
    <p:extLst>
      <p:ext uri="{BB962C8B-B14F-4D97-AF65-F5344CB8AC3E}">
        <p14:creationId xmlns:p14="http://schemas.microsoft.com/office/powerpoint/2010/main" val="218177669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Trick 1: Reduce to </a:t>
            </a:r>
            <a:r>
              <a:rPr lang="en-GB" dirty="0" err="1" smtClean="0"/>
              <a:t>Grayscale</a:t>
            </a:r>
            <a:endParaRPr lang="en-GB" dirty="0"/>
          </a:p>
        </p:txBody>
      </p:sp>
      <p:sp>
        <p:nvSpPr>
          <p:cNvPr id="16" name="Content Placeholder 15"/>
          <p:cNvSpPr>
            <a:spLocks noGrp="1"/>
          </p:cNvSpPr>
          <p:nvPr>
            <p:ph idx="1"/>
          </p:nvPr>
        </p:nvSpPr>
        <p:spPr/>
        <p:txBody>
          <a:bodyPr>
            <a:noAutofit/>
          </a:bodyPr>
          <a:lstStyle/>
          <a:p>
            <a:pPr marL="0" indent="0">
              <a:buNone/>
            </a:pPr>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find_page_with_canny</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610531"/>
                </a:solidFill>
                <a:latin typeface="Monaco"/>
              </a:rPr>
              <a:t>'''Find the page in the image.'''</a:t>
            </a:r>
            <a:endParaRPr lang="en-GB" sz="1100" dirty="0">
              <a:solidFill>
                <a:prstClr val="black"/>
              </a:solidFill>
              <a:latin typeface="Courier"/>
            </a:endParaRPr>
          </a:p>
          <a:p>
            <a:pPr marL="0" indent="0">
              <a:buNone/>
            </a:pPr>
            <a:r>
              <a:rPr lang="en-GB" sz="1100" dirty="0">
                <a:solidFill>
                  <a:prstClr val="black"/>
                </a:solidFill>
                <a:latin typeface="Courier"/>
              </a:rPr>
              <a:t> </a:t>
            </a:r>
            <a:r>
              <a:rPr lang="en-GB" sz="1100" dirty="0" smtClean="0">
                <a:solidFill>
                  <a:prstClr val="black"/>
                </a:solidFill>
                <a:latin typeface="Courier"/>
              </a:rPr>
              <a:t> </a:t>
            </a:r>
            <a:r>
              <a:rPr lang="en-GB" sz="1800" dirty="0">
                <a:solidFill>
                  <a:prstClr val="black"/>
                </a:solidFill>
                <a:latin typeface="Courier"/>
              </a:rPr>
              <a:t> </a:t>
            </a:r>
            <a:r>
              <a:rPr lang="en-GB" sz="1800" dirty="0" err="1" smtClean="0">
                <a:solidFill>
                  <a:prstClr val="black"/>
                </a:solidFill>
                <a:latin typeface="Monaco"/>
              </a:rPr>
              <a:t>gray</a:t>
            </a:r>
            <a:r>
              <a:rPr lang="en-GB" sz="1800" dirty="0" smtClean="0">
                <a:solidFill>
                  <a:prstClr val="black"/>
                </a:solidFill>
                <a:latin typeface="Courier"/>
              </a:rPr>
              <a:t> </a:t>
            </a:r>
            <a:r>
              <a:rPr lang="en-GB" sz="1800" dirty="0">
                <a:solidFill>
                  <a:prstClr val="black"/>
                </a:solidFill>
                <a:latin typeface="Courier"/>
              </a:rPr>
              <a:t>= cv2.cvtColor(</a:t>
            </a:r>
            <a:r>
              <a:rPr lang="en-GB" sz="1800" dirty="0" err="1">
                <a:solidFill>
                  <a:prstClr val="black"/>
                </a:solidFill>
                <a:latin typeface="Courier"/>
              </a:rPr>
              <a:t>img</a:t>
            </a:r>
            <a:r>
              <a:rPr lang="en-GB" sz="1800" dirty="0">
                <a:solidFill>
                  <a:prstClr val="black"/>
                </a:solidFill>
                <a:latin typeface="Courier"/>
              </a:rPr>
              <a:t>, cv2.COLOR_BGR2GRAY)</a:t>
            </a:r>
          </a:p>
          <a:p>
            <a:pPr marL="0" indent="0">
              <a:buNone/>
            </a:pPr>
            <a:r>
              <a:rPr lang="en-GB" sz="1100" dirty="0">
                <a:solidFill>
                  <a:prstClr val="black"/>
                </a:solidFill>
                <a:latin typeface="Courier"/>
              </a:rPr>
              <a:t>    show(</a:t>
            </a:r>
            <a:r>
              <a:rPr lang="en-GB" sz="1100" dirty="0">
                <a:solidFill>
                  <a:srgbClr val="610531"/>
                </a:solidFill>
                <a:latin typeface="Monaco"/>
              </a:rPr>
              <a:t>'1: Input image'</a:t>
            </a:r>
            <a:r>
              <a:rPr lang="en-GB" sz="1100" dirty="0">
                <a:solidFill>
                  <a:prstClr val="black"/>
                </a:solidFill>
                <a:latin typeface="Courier"/>
              </a:rPr>
              <a:t>, </a:t>
            </a:r>
            <a:r>
              <a:rPr lang="en-GB" sz="1100" dirty="0" err="1">
                <a:solidFill>
                  <a:prstClr val="black"/>
                </a:solidFill>
                <a:latin typeface="Courier"/>
              </a:rPr>
              <a:t>gray</a:t>
            </a:r>
            <a:r>
              <a:rPr lang="en-GB" sz="1100" dirty="0">
                <a:solidFill>
                  <a:prstClr val="black"/>
                </a:solidFill>
                <a:latin typeface="Courier"/>
              </a:rPr>
              <a:t>)</a:t>
            </a:r>
          </a:p>
          <a:p>
            <a:pPr marL="0" indent="0">
              <a:buNone/>
            </a:pPr>
            <a:r>
              <a:rPr lang="en-GB" sz="1100" dirty="0">
                <a:solidFill>
                  <a:prstClr val="black"/>
                </a:solidFill>
                <a:latin typeface="Courier"/>
              </a:rPr>
              <a:t>    </a:t>
            </a:r>
            <a:endParaRPr lang="en-GB" sz="11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0" name="Picture 9" descr="books 1 Input 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1534" y="2510751"/>
            <a:ext cx="2948814" cy="39317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35740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books 1 Input image.jpg"/>
          <p:cNvPicPr>
            <a:picLocks noChangeAspect="1"/>
          </p:cNvPicPr>
          <p:nvPr/>
        </p:nvPicPr>
        <p:blipFill rotWithShape="1">
          <a:blip r:embed="rId3">
            <a:extLst>
              <a:ext uri="{28A0092B-C50C-407E-A947-70E740481C1C}">
                <a14:useLocalDpi xmlns:a14="http://schemas.microsoft.com/office/drawing/2010/main" val="0"/>
              </a:ext>
            </a:extLst>
          </a:blip>
          <a:srcRect l="13854" t="22000" r="49725" b="67374"/>
          <a:stretch/>
        </p:blipFill>
        <p:spPr>
          <a:xfrm>
            <a:off x="154886" y="3242039"/>
            <a:ext cx="2818472" cy="109642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normAutofit/>
          </a:bodyPr>
          <a:lstStyle/>
          <a:p>
            <a:r>
              <a:rPr lang="en-GB" dirty="0" smtClean="0"/>
              <a:t>Trick 2: Remove Noise and Details</a:t>
            </a:r>
            <a:endParaRPr lang="en-GB" dirty="0"/>
          </a:p>
        </p:txBody>
      </p:sp>
      <p:sp>
        <p:nvSpPr>
          <p:cNvPr id="16" name="Content Placeholder 15"/>
          <p:cNvSpPr>
            <a:spLocks noGrp="1"/>
          </p:cNvSpPr>
          <p:nvPr>
            <p:ph idx="1"/>
          </p:nvPr>
        </p:nvSpPr>
        <p:spPr/>
        <p:txBody>
          <a:bodyPr>
            <a:noAutofit/>
          </a:bodyPr>
          <a:lstStyle/>
          <a:p>
            <a:pPr marL="0" indent="0">
              <a:buNone/>
            </a:pPr>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find_page_with_canny</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610531"/>
                </a:solidFill>
                <a:latin typeface="Monaco"/>
              </a:rPr>
              <a:t>'''Find the page in the image.'''</a:t>
            </a:r>
            <a:endParaRPr lang="en-GB" sz="1100" dirty="0">
              <a:solidFill>
                <a:prstClr val="black"/>
              </a:solidFill>
              <a:latin typeface="Courier"/>
            </a:endParaRPr>
          </a:p>
          <a:p>
            <a:pPr marL="0" indent="0">
              <a:buNone/>
            </a:pPr>
            <a:r>
              <a:rPr lang="en-GB" sz="1100" dirty="0">
                <a:solidFill>
                  <a:prstClr val="black"/>
                </a:solidFill>
                <a:latin typeface="Courier"/>
              </a:rPr>
              <a:t>    </a:t>
            </a:r>
            <a:r>
              <a:rPr lang="en-GB" sz="1100" dirty="0" err="1">
                <a:solidFill>
                  <a:prstClr val="black"/>
                </a:solidFill>
                <a:latin typeface="Monaco"/>
              </a:rPr>
              <a:t>gray</a:t>
            </a:r>
            <a:r>
              <a:rPr lang="en-GB" sz="1100" dirty="0">
                <a:solidFill>
                  <a:prstClr val="black"/>
                </a:solidFill>
                <a:latin typeface="Courier"/>
              </a:rPr>
              <a:t> = cv2.cvtColor(</a:t>
            </a:r>
            <a:r>
              <a:rPr lang="en-GB" sz="1100" dirty="0" err="1">
                <a:solidFill>
                  <a:prstClr val="black"/>
                </a:solidFill>
                <a:latin typeface="Courier"/>
              </a:rPr>
              <a:t>img</a:t>
            </a:r>
            <a:r>
              <a:rPr lang="en-GB" sz="1100" dirty="0">
                <a:solidFill>
                  <a:prstClr val="black"/>
                </a:solidFill>
                <a:latin typeface="Courier"/>
              </a:rPr>
              <a:t>, cv2.COLOR_BGR2GRAY)</a:t>
            </a:r>
          </a:p>
          <a:p>
            <a:pPr marL="0" indent="0">
              <a:buNone/>
            </a:pPr>
            <a:r>
              <a:rPr lang="en-GB" sz="1100" dirty="0">
                <a:solidFill>
                  <a:prstClr val="black"/>
                </a:solidFill>
                <a:latin typeface="Courier"/>
              </a:rPr>
              <a:t>    show(</a:t>
            </a:r>
            <a:r>
              <a:rPr lang="en-GB" sz="1100" dirty="0">
                <a:solidFill>
                  <a:srgbClr val="610531"/>
                </a:solidFill>
                <a:latin typeface="Monaco"/>
              </a:rPr>
              <a:t>'1: Input image'</a:t>
            </a:r>
            <a:r>
              <a:rPr lang="en-GB" sz="1100" dirty="0">
                <a:solidFill>
                  <a:prstClr val="black"/>
                </a:solidFill>
                <a:latin typeface="Courier"/>
              </a:rPr>
              <a:t>, </a:t>
            </a:r>
            <a:r>
              <a:rPr lang="en-GB" sz="1100" dirty="0" err="1">
                <a:solidFill>
                  <a:prstClr val="black"/>
                </a:solidFill>
                <a:latin typeface="Courier"/>
              </a:rPr>
              <a:t>gray</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8D0015"/>
                </a:solidFill>
                <a:latin typeface="Monaco"/>
              </a:rPr>
              <a:t># Remove high-frequency noise (e.g. letters)</a:t>
            </a:r>
          </a:p>
          <a:p>
            <a:pPr marL="0" indent="0">
              <a:buNone/>
            </a:pPr>
            <a:r>
              <a:rPr lang="en-GB" sz="1100" dirty="0">
                <a:solidFill>
                  <a:prstClr val="black"/>
                </a:solidFill>
                <a:latin typeface="Courier"/>
              </a:rPr>
              <a:t>    </a:t>
            </a:r>
            <a:r>
              <a:rPr lang="en-GB" sz="1600" dirty="0">
                <a:solidFill>
                  <a:prstClr val="black"/>
                </a:solidFill>
                <a:latin typeface="Monaco"/>
              </a:rPr>
              <a:t>median</a:t>
            </a:r>
            <a:r>
              <a:rPr lang="en-GB" sz="1600" dirty="0">
                <a:solidFill>
                  <a:prstClr val="black"/>
                </a:solidFill>
                <a:latin typeface="Courier"/>
              </a:rPr>
              <a:t> = cv2.medianBlur(</a:t>
            </a:r>
            <a:r>
              <a:rPr lang="en-GB" sz="1600" dirty="0" err="1">
                <a:solidFill>
                  <a:prstClr val="black"/>
                </a:solidFill>
                <a:latin typeface="Courier"/>
              </a:rPr>
              <a:t>gray</a:t>
            </a:r>
            <a:r>
              <a:rPr lang="en-GB" sz="1600" dirty="0">
                <a:solidFill>
                  <a:prstClr val="black"/>
                </a:solidFill>
                <a:latin typeface="Courier"/>
              </a:rPr>
              <a:t>, </a:t>
            </a:r>
            <a:r>
              <a:rPr lang="en-GB" sz="1600" dirty="0">
                <a:solidFill>
                  <a:prstClr val="black"/>
                </a:solidFill>
                <a:latin typeface="Monaco"/>
              </a:rPr>
              <a:t>7</a:t>
            </a:r>
            <a:r>
              <a:rPr lang="en-GB" sz="1600" dirty="0">
                <a:solidFill>
                  <a:prstClr val="black"/>
                </a:solidFill>
                <a:latin typeface="Courier"/>
              </a:rPr>
              <a:t>)</a:t>
            </a:r>
            <a:endParaRPr lang="en-GB" sz="1100" dirty="0">
              <a:solidFill>
                <a:prstClr val="black"/>
              </a:solidFill>
              <a:latin typeface="Courier"/>
            </a:endParaRPr>
          </a:p>
          <a:p>
            <a:pPr marL="0" indent="0">
              <a:buNone/>
            </a:pPr>
            <a:r>
              <a:rPr lang="en-GB" sz="1100" dirty="0">
                <a:solidFill>
                  <a:prstClr val="black"/>
                </a:solidFill>
                <a:latin typeface="Courier"/>
              </a:rPr>
              <a:t>    show(</a:t>
            </a:r>
            <a:r>
              <a:rPr lang="en-GB" sz="1100" dirty="0">
                <a:solidFill>
                  <a:srgbClr val="610531"/>
                </a:solidFill>
                <a:latin typeface="Monaco"/>
              </a:rPr>
              <a:t>'2: Median filtered'</a:t>
            </a:r>
            <a:r>
              <a:rPr lang="en-GB" sz="1100" dirty="0">
                <a:solidFill>
                  <a:prstClr val="black"/>
                </a:solidFill>
                <a:latin typeface="Courier"/>
              </a:rPr>
              <a:t>, median)</a:t>
            </a:r>
          </a:p>
          <a:p>
            <a:pPr marL="0" indent="0">
              <a:buNone/>
            </a:pPr>
            <a:r>
              <a:rPr lang="en-GB" sz="1100" dirty="0">
                <a:solidFill>
                  <a:prstClr val="black"/>
                </a:solidFill>
                <a:latin typeface="Courier"/>
              </a:rPr>
              <a:t>   </a:t>
            </a:r>
            <a:endParaRPr lang="en-GB" sz="11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1" name="Picture 10" descr="books 2 Median filter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269" y="1267124"/>
            <a:ext cx="3881532" cy="5175377"/>
          </a:xfrm>
          <a:prstGeom prst="rect">
            <a:avLst/>
          </a:prstGeom>
          <a:ln>
            <a:noFill/>
          </a:ln>
          <a:effectLst>
            <a:outerShdw blurRad="292100" dist="139700" dir="2700000" algn="tl" rotWithShape="0">
              <a:srgbClr val="333333">
                <a:alpha val="65000"/>
              </a:srgbClr>
            </a:outerShdw>
          </a:effectLst>
        </p:spPr>
      </p:pic>
      <p:pic>
        <p:nvPicPr>
          <p:cNvPr id="15" name="Picture 14" descr="books 2 Median filtered.jpg"/>
          <p:cNvPicPr>
            <a:picLocks noChangeAspect="1"/>
          </p:cNvPicPr>
          <p:nvPr/>
        </p:nvPicPr>
        <p:blipFill rotWithShape="1">
          <a:blip r:embed="rId4">
            <a:extLst>
              <a:ext uri="{28A0092B-C50C-407E-A947-70E740481C1C}">
                <a14:useLocalDpi xmlns:a14="http://schemas.microsoft.com/office/drawing/2010/main" val="0"/>
              </a:ext>
            </a:extLst>
          </a:blip>
          <a:srcRect l="18176" t="23644" r="50000" b="67623"/>
          <a:stretch/>
        </p:blipFill>
        <p:spPr>
          <a:xfrm>
            <a:off x="154885" y="4572421"/>
            <a:ext cx="5111191" cy="1870080"/>
          </a:xfrm>
          <a:prstGeom prst="rect">
            <a:avLst/>
          </a:prstGeom>
          <a:ln>
            <a:noFill/>
          </a:ln>
          <a:effectLst>
            <a:outerShdw blurRad="292100" dist="139700" dir="2700000" algn="tl" rotWithShape="0">
              <a:srgbClr val="333333">
                <a:alpha val="65000"/>
              </a:srgbClr>
            </a:outerShdw>
          </a:effectLst>
        </p:spPr>
      </p:pic>
      <p:cxnSp>
        <p:nvCxnSpPr>
          <p:cNvPr id="4" name="Straight Connector 3"/>
          <p:cNvCxnSpPr/>
          <p:nvPr/>
        </p:nvCxnSpPr>
        <p:spPr>
          <a:xfrm flipV="1">
            <a:off x="309769" y="2741651"/>
            <a:ext cx="5173146" cy="2695182"/>
          </a:xfrm>
          <a:prstGeom prst="line">
            <a:avLst/>
          </a:prstGeom>
          <a:ln w="12700" cmpd="sng">
            <a:solidFill>
              <a:srgbClr val="00FF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5157657" y="2615239"/>
            <a:ext cx="1639292" cy="2465335"/>
          </a:xfrm>
          <a:prstGeom prst="line">
            <a:avLst/>
          </a:prstGeom>
          <a:ln w="12700" cmpd="sng">
            <a:solidFill>
              <a:srgbClr val="00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850855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Trick 3: Find Edges</a:t>
            </a:r>
            <a:endParaRPr lang="en-GB" dirty="0"/>
          </a:p>
        </p:txBody>
      </p:sp>
      <p:sp>
        <p:nvSpPr>
          <p:cNvPr id="16" name="Content Placeholder 15"/>
          <p:cNvSpPr>
            <a:spLocks noGrp="1"/>
          </p:cNvSpPr>
          <p:nvPr>
            <p:ph idx="1"/>
          </p:nvPr>
        </p:nvSpPr>
        <p:spPr/>
        <p:txBody>
          <a:bodyPr>
            <a:noAutofit/>
          </a:bodyPr>
          <a:lstStyle/>
          <a:p>
            <a:pPr marL="0" indent="0">
              <a:buNone/>
            </a:pPr>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find_page_with_canny</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610531"/>
                </a:solidFill>
                <a:latin typeface="Monaco"/>
              </a:rPr>
              <a:t>'''Find the page in the image.'''</a:t>
            </a:r>
            <a:endParaRPr lang="en-GB" sz="1100" dirty="0">
              <a:solidFill>
                <a:prstClr val="black"/>
              </a:solidFill>
              <a:latin typeface="Courier"/>
            </a:endParaRPr>
          </a:p>
          <a:p>
            <a:pPr marL="0" indent="0">
              <a:buNone/>
            </a:pPr>
            <a:r>
              <a:rPr lang="en-GB" sz="1100" dirty="0">
                <a:solidFill>
                  <a:prstClr val="black"/>
                </a:solidFill>
                <a:latin typeface="Courier"/>
              </a:rPr>
              <a:t>    </a:t>
            </a:r>
            <a:r>
              <a:rPr lang="en-GB" sz="1100" dirty="0" err="1">
                <a:solidFill>
                  <a:prstClr val="black"/>
                </a:solidFill>
                <a:latin typeface="Monaco"/>
              </a:rPr>
              <a:t>gray</a:t>
            </a:r>
            <a:r>
              <a:rPr lang="en-GB" sz="1100" dirty="0">
                <a:solidFill>
                  <a:prstClr val="black"/>
                </a:solidFill>
                <a:latin typeface="Courier"/>
              </a:rPr>
              <a:t> = cv2.cvtColor(</a:t>
            </a:r>
            <a:r>
              <a:rPr lang="en-GB" sz="1100" dirty="0" err="1">
                <a:solidFill>
                  <a:prstClr val="black"/>
                </a:solidFill>
                <a:latin typeface="Courier"/>
              </a:rPr>
              <a:t>img</a:t>
            </a:r>
            <a:r>
              <a:rPr lang="en-GB" sz="1100" dirty="0">
                <a:solidFill>
                  <a:prstClr val="black"/>
                </a:solidFill>
                <a:latin typeface="Courier"/>
              </a:rPr>
              <a:t>, cv2.COLOR_BGR2GRAY)</a:t>
            </a:r>
          </a:p>
          <a:p>
            <a:pPr marL="0" indent="0">
              <a:buNone/>
            </a:pPr>
            <a:r>
              <a:rPr lang="en-GB" sz="1100" dirty="0">
                <a:solidFill>
                  <a:prstClr val="black"/>
                </a:solidFill>
                <a:latin typeface="Courier"/>
              </a:rPr>
              <a:t>    show(</a:t>
            </a:r>
            <a:r>
              <a:rPr lang="en-GB" sz="1100" dirty="0">
                <a:solidFill>
                  <a:srgbClr val="610531"/>
                </a:solidFill>
                <a:latin typeface="Monaco"/>
              </a:rPr>
              <a:t>'1: Input image'</a:t>
            </a:r>
            <a:r>
              <a:rPr lang="en-GB" sz="1100" dirty="0">
                <a:solidFill>
                  <a:prstClr val="black"/>
                </a:solidFill>
                <a:latin typeface="Courier"/>
              </a:rPr>
              <a:t>, </a:t>
            </a:r>
            <a:r>
              <a:rPr lang="en-GB" sz="1100" dirty="0" err="1">
                <a:solidFill>
                  <a:prstClr val="black"/>
                </a:solidFill>
                <a:latin typeface="Courier"/>
              </a:rPr>
              <a:t>gray</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8D0015"/>
                </a:solidFill>
                <a:latin typeface="Monaco"/>
              </a:rPr>
              <a:t># Remove high-frequency noise (e.g. letters)</a:t>
            </a:r>
          </a:p>
          <a:p>
            <a:pPr marL="0" indent="0">
              <a:buNone/>
            </a:pPr>
            <a:r>
              <a:rPr lang="en-GB" sz="1100" dirty="0">
                <a:solidFill>
                  <a:prstClr val="black"/>
                </a:solidFill>
                <a:latin typeface="Courier"/>
              </a:rPr>
              <a:t>    </a:t>
            </a:r>
            <a:r>
              <a:rPr lang="en-GB" sz="1100" dirty="0">
                <a:solidFill>
                  <a:prstClr val="black"/>
                </a:solidFill>
                <a:latin typeface="Monaco"/>
              </a:rPr>
              <a:t>median</a:t>
            </a:r>
            <a:r>
              <a:rPr lang="en-GB" sz="1100" dirty="0">
                <a:solidFill>
                  <a:prstClr val="black"/>
                </a:solidFill>
                <a:latin typeface="Courier"/>
              </a:rPr>
              <a:t> = cv2.medianBlur(</a:t>
            </a:r>
            <a:r>
              <a:rPr lang="en-GB" sz="1100" dirty="0" err="1">
                <a:solidFill>
                  <a:prstClr val="black"/>
                </a:solidFill>
                <a:latin typeface="Courier"/>
              </a:rPr>
              <a:t>gray</a:t>
            </a:r>
            <a:r>
              <a:rPr lang="en-GB" sz="1100" dirty="0">
                <a:solidFill>
                  <a:prstClr val="black"/>
                </a:solidFill>
                <a:latin typeface="Courier"/>
              </a:rPr>
              <a:t>, </a:t>
            </a:r>
            <a:r>
              <a:rPr lang="en-GB" sz="1100" dirty="0">
                <a:solidFill>
                  <a:prstClr val="black"/>
                </a:solidFill>
                <a:latin typeface="Monaco"/>
              </a:rPr>
              <a:t>7</a:t>
            </a:r>
            <a:r>
              <a:rPr lang="en-GB" sz="1100" dirty="0">
                <a:solidFill>
                  <a:prstClr val="black"/>
                </a:solidFill>
                <a:latin typeface="Courier"/>
              </a:rPr>
              <a:t>)</a:t>
            </a:r>
          </a:p>
          <a:p>
            <a:pPr marL="0" indent="0">
              <a:buNone/>
            </a:pPr>
            <a:r>
              <a:rPr lang="en-GB" sz="1100" dirty="0">
                <a:solidFill>
                  <a:prstClr val="black"/>
                </a:solidFill>
                <a:latin typeface="Courier"/>
              </a:rPr>
              <a:t>    show(</a:t>
            </a:r>
            <a:r>
              <a:rPr lang="en-GB" sz="1100" dirty="0">
                <a:solidFill>
                  <a:srgbClr val="610531"/>
                </a:solidFill>
                <a:latin typeface="Monaco"/>
              </a:rPr>
              <a:t>'2: Median filtered'</a:t>
            </a:r>
            <a:r>
              <a:rPr lang="en-GB" sz="1100" dirty="0">
                <a:solidFill>
                  <a:prstClr val="black"/>
                </a:solidFill>
                <a:latin typeface="Courier"/>
              </a:rPr>
              <a:t>, median)</a:t>
            </a:r>
          </a:p>
          <a:p>
            <a:pPr marL="0" indent="0">
              <a:buNone/>
            </a:pPr>
            <a:r>
              <a:rPr lang="en-GB" sz="1100" dirty="0">
                <a:solidFill>
                  <a:prstClr val="black"/>
                </a:solidFill>
                <a:latin typeface="Courier"/>
              </a:rPr>
              <a:t>    </a:t>
            </a:r>
            <a:r>
              <a:rPr lang="en-GB" sz="1600" dirty="0">
                <a:solidFill>
                  <a:prstClr val="black"/>
                </a:solidFill>
                <a:latin typeface="Monaco"/>
              </a:rPr>
              <a:t>edges</a:t>
            </a:r>
            <a:r>
              <a:rPr lang="en-GB" sz="1600" dirty="0">
                <a:solidFill>
                  <a:prstClr val="black"/>
                </a:solidFill>
                <a:latin typeface="Courier"/>
              </a:rPr>
              <a:t> = cv2.Canny(median, </a:t>
            </a:r>
            <a:r>
              <a:rPr lang="en-GB" sz="1600" dirty="0">
                <a:solidFill>
                  <a:prstClr val="black"/>
                </a:solidFill>
                <a:latin typeface="Monaco"/>
              </a:rPr>
              <a:t>10</a:t>
            </a:r>
            <a:r>
              <a:rPr lang="en-GB" sz="1600" dirty="0">
                <a:solidFill>
                  <a:prstClr val="black"/>
                </a:solidFill>
                <a:latin typeface="Courier"/>
              </a:rPr>
              <a:t>, </a:t>
            </a:r>
            <a:r>
              <a:rPr lang="en-GB" sz="1600" dirty="0">
                <a:solidFill>
                  <a:prstClr val="black"/>
                </a:solidFill>
                <a:latin typeface="Monaco"/>
              </a:rPr>
              <a:t>20</a:t>
            </a:r>
            <a:r>
              <a:rPr lang="en-GB" sz="1600" dirty="0" smtClean="0">
                <a:solidFill>
                  <a:prstClr val="black"/>
                </a:solidFill>
                <a:latin typeface="Courier"/>
              </a:rPr>
              <a:t>,</a:t>
            </a:r>
          </a:p>
          <a:p>
            <a:pPr marL="0" indent="0">
              <a:buNone/>
            </a:pPr>
            <a:r>
              <a:rPr lang="en-GB" sz="1600" dirty="0">
                <a:solidFill>
                  <a:prstClr val="black"/>
                </a:solidFill>
                <a:latin typeface="Courier"/>
              </a:rPr>
              <a:t> </a:t>
            </a:r>
            <a:r>
              <a:rPr lang="en-GB" sz="1600" dirty="0" smtClean="0">
                <a:solidFill>
                  <a:prstClr val="black"/>
                </a:solidFill>
                <a:latin typeface="Courier"/>
              </a:rPr>
              <a:t>                    </a:t>
            </a:r>
            <a:r>
              <a:rPr lang="en-GB" sz="1600" dirty="0" err="1">
                <a:solidFill>
                  <a:prstClr val="black"/>
                </a:solidFill>
                <a:latin typeface="Monaco"/>
              </a:rPr>
              <a:t>apertureSize</a:t>
            </a:r>
            <a:r>
              <a:rPr lang="en-GB" sz="1600" dirty="0">
                <a:solidFill>
                  <a:prstClr val="black"/>
                </a:solidFill>
                <a:latin typeface="Courier"/>
              </a:rPr>
              <a:t>=</a:t>
            </a:r>
            <a:r>
              <a:rPr lang="en-GB" sz="1600" dirty="0">
                <a:solidFill>
                  <a:prstClr val="black"/>
                </a:solidFill>
                <a:latin typeface="Monaco"/>
              </a:rPr>
              <a:t>3</a:t>
            </a:r>
            <a:r>
              <a:rPr lang="en-GB" sz="1600" dirty="0">
                <a:solidFill>
                  <a:prstClr val="black"/>
                </a:solidFill>
                <a:latin typeface="Courier"/>
              </a:rPr>
              <a:t>)</a:t>
            </a:r>
            <a:endParaRPr lang="en-GB" sz="1100" dirty="0">
              <a:solidFill>
                <a:prstClr val="black"/>
              </a:solidFill>
              <a:latin typeface="Courier"/>
            </a:endParaRPr>
          </a:p>
          <a:p>
            <a:pPr marL="0" indent="0">
              <a:buNone/>
            </a:pPr>
            <a:r>
              <a:rPr lang="en-US" sz="1100" dirty="0">
                <a:solidFill>
                  <a:prstClr val="black"/>
                </a:solidFill>
                <a:latin typeface="Courier"/>
              </a:rPr>
              <a:t>    show(</a:t>
            </a:r>
            <a:r>
              <a:rPr lang="en-US" sz="1100" dirty="0">
                <a:solidFill>
                  <a:srgbClr val="610531"/>
                </a:solidFill>
                <a:latin typeface="Monaco"/>
              </a:rPr>
              <a:t>'3: Edges'</a:t>
            </a:r>
            <a:r>
              <a:rPr lang="en-US" sz="1100" dirty="0">
                <a:solidFill>
                  <a:prstClr val="black"/>
                </a:solidFill>
                <a:latin typeface="Courier"/>
              </a:rPr>
              <a:t>, edges)</a:t>
            </a:r>
          </a:p>
          <a:p>
            <a:pPr marL="0" indent="0">
              <a:buNone/>
            </a:pPr>
            <a:r>
              <a:rPr lang="en-US" sz="1100" dirty="0">
                <a:solidFill>
                  <a:prstClr val="black"/>
                </a:solidFill>
                <a:latin typeface="Courier"/>
              </a:rPr>
              <a:t>    </a:t>
            </a:r>
            <a:endParaRPr lang="en-GB" sz="11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7" name="Picture 16" descr="books 2 Median filtered.jpg"/>
          <p:cNvPicPr>
            <a:picLocks noChangeAspect="1"/>
          </p:cNvPicPr>
          <p:nvPr/>
        </p:nvPicPr>
        <p:blipFill rotWithShape="1">
          <a:blip r:embed="rId3">
            <a:extLst>
              <a:ext uri="{28A0092B-C50C-407E-A947-70E740481C1C}">
                <a14:useLocalDpi xmlns:a14="http://schemas.microsoft.com/office/drawing/2010/main" val="0"/>
              </a:ext>
            </a:extLst>
          </a:blip>
          <a:srcRect l="18176" t="23644" r="50000" b="67623"/>
          <a:stretch/>
        </p:blipFill>
        <p:spPr>
          <a:xfrm>
            <a:off x="154885" y="4572421"/>
            <a:ext cx="5111191" cy="1870080"/>
          </a:xfrm>
          <a:prstGeom prst="rect">
            <a:avLst/>
          </a:prstGeom>
          <a:ln>
            <a:noFill/>
          </a:ln>
          <a:effectLst>
            <a:outerShdw blurRad="292100" dist="139700" dir="2700000" algn="tl" rotWithShape="0">
              <a:srgbClr val="333333">
                <a:alpha val="65000"/>
              </a:srgbClr>
            </a:outerShdw>
          </a:effectLst>
        </p:spPr>
      </p:pic>
      <p:pic>
        <p:nvPicPr>
          <p:cNvPr id="12" name="Picture 11" descr="books 3 Ed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3342" y="1296692"/>
            <a:ext cx="3768647" cy="5024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129564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a:xfrm>
            <a:off x="4699324" y="3817980"/>
            <a:ext cx="339877" cy="411125"/>
          </a:xfrm>
          <a:prstGeom prst="rect">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Canny Edge Detection</a:t>
            </a:r>
            <a:endParaRPr lang="en-GB" dirty="0"/>
          </a:p>
        </p:txBody>
      </p:sp>
      <p:sp>
        <p:nvSpPr>
          <p:cNvPr id="5" name="Rectangle 4"/>
          <p:cNvSpPr/>
          <p:nvPr/>
        </p:nvSpPr>
        <p:spPr>
          <a:xfrm>
            <a:off x="2044477" y="3794857"/>
            <a:ext cx="5095704" cy="434248"/>
          </a:xfrm>
          <a:prstGeom prst="rect">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49" name="Group 48"/>
          <p:cNvGrpSpPr/>
          <p:nvPr/>
        </p:nvGrpSpPr>
        <p:grpSpPr>
          <a:xfrm>
            <a:off x="3262197" y="2975182"/>
            <a:ext cx="2886037" cy="2054484"/>
            <a:chOff x="4528133" y="2491593"/>
            <a:chExt cx="2886037" cy="2054484"/>
          </a:xfrm>
        </p:grpSpPr>
        <p:sp>
          <p:nvSpPr>
            <p:cNvPr id="6" name="Rectangle 5"/>
            <p:cNvSpPr/>
            <p:nvPr/>
          </p:nvSpPr>
          <p:spPr>
            <a:xfrm>
              <a:off x="4897811" y="3349753"/>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5267489" y="3349753"/>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5637167" y="3349753"/>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6006845"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6376523"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4528133"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4897811"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5267489"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5637167" y="2941518"/>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6006845" y="2941518"/>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6376523" y="2941518"/>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4528133"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490431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5273997"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5643675"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6013353"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p:cNvSpPr/>
            <p:nvPr/>
          </p:nvSpPr>
          <p:spPr>
            <a:xfrm>
              <a:off x="6383031"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4534641"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4897811" y="3784001"/>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5267489" y="3784001"/>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5637167" y="3784001"/>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6006845"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6376523"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4528133"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6746201" y="3349753"/>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6746201" y="3784001"/>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7115878"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p:cNvSpPr/>
            <p:nvPr/>
          </p:nvSpPr>
          <p:spPr>
            <a:xfrm>
              <a:off x="7115878"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p:cNvSpPr/>
            <p:nvPr/>
          </p:nvSpPr>
          <p:spPr>
            <a:xfrm>
              <a:off x="7122386"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p:cNvSpPr/>
            <p:nvPr/>
          </p:nvSpPr>
          <p:spPr>
            <a:xfrm>
              <a:off x="7115878"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p:cNvSpPr/>
            <p:nvPr/>
          </p:nvSpPr>
          <p:spPr>
            <a:xfrm>
              <a:off x="6746201"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p:cNvSpPr/>
            <p:nvPr/>
          </p:nvSpPr>
          <p:spPr>
            <a:xfrm>
              <a:off x="675270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p:cNvSpPr/>
            <p:nvPr/>
          </p:nvSpPr>
          <p:spPr>
            <a:xfrm>
              <a:off x="4897811" y="4198759"/>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p:cNvSpPr/>
            <p:nvPr/>
          </p:nvSpPr>
          <p:spPr>
            <a:xfrm>
              <a:off x="5267489" y="4198759"/>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p:cNvSpPr/>
            <p:nvPr/>
          </p:nvSpPr>
          <p:spPr>
            <a:xfrm>
              <a:off x="5637167" y="4198759"/>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p:cNvSpPr/>
            <p:nvPr/>
          </p:nvSpPr>
          <p:spPr>
            <a:xfrm>
              <a:off x="6006845"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p:cNvSpPr/>
            <p:nvPr/>
          </p:nvSpPr>
          <p:spPr>
            <a:xfrm>
              <a:off x="6376523"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4528133"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7" name="Rectangle 46"/>
            <p:cNvSpPr/>
            <p:nvPr/>
          </p:nvSpPr>
          <p:spPr>
            <a:xfrm>
              <a:off x="6746201" y="4198759"/>
              <a:ext cx="291784" cy="347318"/>
            </a:xfrm>
            <a:prstGeom prst="rect">
              <a:avLst/>
            </a:prstGeom>
            <a:solidFill>
              <a:schemeClr val="bg1">
                <a:lumMod val="6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8" name="Rectangle 47"/>
            <p:cNvSpPr/>
            <p:nvPr/>
          </p:nvSpPr>
          <p:spPr>
            <a:xfrm>
              <a:off x="7115878"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51" name="Straight Arrow Connector 50"/>
          <p:cNvCxnSpPr>
            <a:stCxn id="16" idx="2"/>
          </p:cNvCxnSpPr>
          <p:nvPr/>
        </p:nvCxnSpPr>
        <p:spPr>
          <a:xfrm flipV="1">
            <a:off x="4886801" y="2454013"/>
            <a:ext cx="4839" cy="1318412"/>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9" idx="3"/>
          </p:cNvCxnSpPr>
          <p:nvPr/>
        </p:nvCxnSpPr>
        <p:spPr>
          <a:xfrm>
            <a:off x="5032693" y="4007001"/>
            <a:ext cx="228401"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a:off x="4886801" y="4229105"/>
            <a:ext cx="4839" cy="256908"/>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a:stCxn id="9" idx="1"/>
            <a:endCxn id="7" idx="1"/>
          </p:cNvCxnSpPr>
          <p:nvPr/>
        </p:nvCxnSpPr>
        <p:spPr>
          <a:xfrm flipH="1">
            <a:off x="4001553" y="4007001"/>
            <a:ext cx="739356"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p:nvPr/>
        </p:nvCxnSpPr>
        <p:spPr>
          <a:xfrm flipH="1" flipV="1">
            <a:off x="4008061" y="2454013"/>
            <a:ext cx="883579" cy="1552988"/>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84" name="TextBox 83"/>
          <p:cNvSpPr txBox="1"/>
          <p:nvPr/>
        </p:nvSpPr>
        <p:spPr>
          <a:xfrm>
            <a:off x="2979793" y="2084681"/>
            <a:ext cx="1533142" cy="369332"/>
          </a:xfrm>
          <a:prstGeom prst="rect">
            <a:avLst/>
          </a:prstGeom>
          <a:noFill/>
        </p:spPr>
        <p:txBody>
          <a:bodyPr wrap="none" rtlCol="0">
            <a:spAutoFit/>
          </a:bodyPr>
          <a:lstStyle/>
          <a:p>
            <a:r>
              <a:rPr lang="en-GB" dirty="0" smtClean="0"/>
              <a:t>Edge direction</a:t>
            </a:r>
            <a:endParaRPr lang="en-GB" dirty="0"/>
          </a:p>
        </p:txBody>
      </p:sp>
      <p:cxnSp>
        <p:nvCxnSpPr>
          <p:cNvPr id="85" name="Straight Arrow Connector 84"/>
          <p:cNvCxnSpPr/>
          <p:nvPr/>
        </p:nvCxnSpPr>
        <p:spPr>
          <a:xfrm flipV="1">
            <a:off x="5261320" y="2454013"/>
            <a:ext cx="368043" cy="1552988"/>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endCxn id="42" idx="1"/>
          </p:cNvCxnSpPr>
          <p:nvPr/>
        </p:nvCxnSpPr>
        <p:spPr>
          <a:xfrm flipH="1">
            <a:off x="4001553" y="4856007"/>
            <a:ext cx="885248" cy="0"/>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flipH="1">
            <a:off x="4032598" y="4469619"/>
            <a:ext cx="885248" cy="0"/>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a:off x="5262987" y="4856007"/>
            <a:ext cx="359865" cy="0"/>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p:nvPr/>
        </p:nvCxnSpPr>
        <p:spPr>
          <a:xfrm>
            <a:off x="5269498" y="4469619"/>
            <a:ext cx="359865" cy="0"/>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V="1">
            <a:off x="5629363" y="2607953"/>
            <a:ext cx="1032580" cy="1399048"/>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p:nvPr/>
        </p:nvCxnSpPr>
        <p:spPr>
          <a:xfrm>
            <a:off x="5670009" y="4469619"/>
            <a:ext cx="776419" cy="0"/>
          </a:xfrm>
          <a:prstGeom prst="straightConnector1">
            <a:avLst/>
          </a:prstGeom>
          <a:ln w="381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211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Trick 4: Dilate to Thicken</a:t>
            </a:r>
            <a:endParaRPr lang="en-GB" dirty="0"/>
          </a:p>
        </p:txBody>
      </p:sp>
      <p:sp>
        <p:nvSpPr>
          <p:cNvPr id="16" name="Content Placeholder 15"/>
          <p:cNvSpPr>
            <a:spLocks noGrp="1"/>
          </p:cNvSpPr>
          <p:nvPr>
            <p:ph idx="1"/>
          </p:nvPr>
        </p:nvSpPr>
        <p:spPr/>
        <p:txBody>
          <a:bodyPr>
            <a:noAutofit/>
          </a:bodyPr>
          <a:lstStyle/>
          <a:p>
            <a:pPr marL="0" indent="0">
              <a:buNone/>
            </a:pPr>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find_page_with_canny</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610531"/>
                </a:solidFill>
                <a:latin typeface="Monaco"/>
              </a:rPr>
              <a:t>'''Find the page in the image.'''</a:t>
            </a:r>
            <a:endParaRPr lang="en-GB" sz="1100" dirty="0">
              <a:solidFill>
                <a:prstClr val="black"/>
              </a:solidFill>
              <a:latin typeface="Courier"/>
            </a:endParaRPr>
          </a:p>
          <a:p>
            <a:pPr marL="0" indent="0">
              <a:buNone/>
            </a:pPr>
            <a:r>
              <a:rPr lang="en-GB" sz="1100" dirty="0">
                <a:solidFill>
                  <a:prstClr val="black"/>
                </a:solidFill>
                <a:latin typeface="Courier"/>
              </a:rPr>
              <a:t>    </a:t>
            </a:r>
            <a:r>
              <a:rPr lang="en-GB" sz="1100" dirty="0" err="1">
                <a:solidFill>
                  <a:prstClr val="black"/>
                </a:solidFill>
                <a:latin typeface="Monaco"/>
              </a:rPr>
              <a:t>gray</a:t>
            </a:r>
            <a:r>
              <a:rPr lang="en-GB" sz="1100" dirty="0">
                <a:solidFill>
                  <a:prstClr val="black"/>
                </a:solidFill>
                <a:latin typeface="Courier"/>
              </a:rPr>
              <a:t> = cv2.cvtColor(</a:t>
            </a:r>
            <a:r>
              <a:rPr lang="en-GB" sz="1100" dirty="0" err="1">
                <a:solidFill>
                  <a:prstClr val="black"/>
                </a:solidFill>
                <a:latin typeface="Courier"/>
              </a:rPr>
              <a:t>img</a:t>
            </a:r>
            <a:r>
              <a:rPr lang="en-GB" sz="1100" dirty="0">
                <a:solidFill>
                  <a:prstClr val="black"/>
                </a:solidFill>
                <a:latin typeface="Courier"/>
              </a:rPr>
              <a:t>, cv2.COLOR_BGR2GRAY)</a:t>
            </a:r>
          </a:p>
          <a:p>
            <a:pPr marL="0" indent="0">
              <a:buNone/>
            </a:pPr>
            <a:r>
              <a:rPr lang="en-GB" sz="1100" dirty="0">
                <a:solidFill>
                  <a:prstClr val="black"/>
                </a:solidFill>
                <a:latin typeface="Courier"/>
              </a:rPr>
              <a:t>    show(</a:t>
            </a:r>
            <a:r>
              <a:rPr lang="en-GB" sz="1100" dirty="0">
                <a:solidFill>
                  <a:srgbClr val="610531"/>
                </a:solidFill>
                <a:latin typeface="Monaco"/>
              </a:rPr>
              <a:t>'1: Input image'</a:t>
            </a:r>
            <a:r>
              <a:rPr lang="en-GB" sz="1100" dirty="0">
                <a:solidFill>
                  <a:prstClr val="black"/>
                </a:solidFill>
                <a:latin typeface="Courier"/>
              </a:rPr>
              <a:t>, </a:t>
            </a:r>
            <a:r>
              <a:rPr lang="en-GB" sz="1100" dirty="0" err="1">
                <a:solidFill>
                  <a:prstClr val="black"/>
                </a:solidFill>
                <a:latin typeface="Courier"/>
              </a:rPr>
              <a:t>gray</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8D0015"/>
                </a:solidFill>
                <a:latin typeface="Monaco"/>
              </a:rPr>
              <a:t># Remove high-frequency noise (e.g. letters)</a:t>
            </a:r>
          </a:p>
          <a:p>
            <a:pPr marL="0" indent="0">
              <a:buNone/>
            </a:pPr>
            <a:r>
              <a:rPr lang="en-GB" sz="1100" dirty="0">
                <a:solidFill>
                  <a:prstClr val="black"/>
                </a:solidFill>
                <a:latin typeface="Courier"/>
              </a:rPr>
              <a:t>    </a:t>
            </a:r>
            <a:r>
              <a:rPr lang="en-GB" sz="1100" dirty="0">
                <a:solidFill>
                  <a:prstClr val="black"/>
                </a:solidFill>
                <a:latin typeface="Monaco"/>
              </a:rPr>
              <a:t>median</a:t>
            </a:r>
            <a:r>
              <a:rPr lang="en-GB" sz="1100" dirty="0">
                <a:solidFill>
                  <a:prstClr val="black"/>
                </a:solidFill>
                <a:latin typeface="Courier"/>
              </a:rPr>
              <a:t> = cv2.medianBlur(</a:t>
            </a:r>
            <a:r>
              <a:rPr lang="en-GB" sz="1100" dirty="0" err="1">
                <a:solidFill>
                  <a:prstClr val="black"/>
                </a:solidFill>
                <a:latin typeface="Courier"/>
              </a:rPr>
              <a:t>gray</a:t>
            </a:r>
            <a:r>
              <a:rPr lang="en-GB" sz="1100" dirty="0">
                <a:solidFill>
                  <a:prstClr val="black"/>
                </a:solidFill>
                <a:latin typeface="Courier"/>
              </a:rPr>
              <a:t>, </a:t>
            </a:r>
            <a:r>
              <a:rPr lang="en-GB" sz="1100" dirty="0">
                <a:solidFill>
                  <a:prstClr val="black"/>
                </a:solidFill>
                <a:latin typeface="Monaco"/>
              </a:rPr>
              <a:t>7</a:t>
            </a:r>
            <a:r>
              <a:rPr lang="en-GB" sz="1100" dirty="0">
                <a:solidFill>
                  <a:prstClr val="black"/>
                </a:solidFill>
                <a:latin typeface="Courier"/>
              </a:rPr>
              <a:t>)</a:t>
            </a:r>
          </a:p>
          <a:p>
            <a:pPr marL="0" indent="0">
              <a:buNone/>
            </a:pPr>
            <a:r>
              <a:rPr lang="en-GB" sz="1100" dirty="0">
                <a:solidFill>
                  <a:prstClr val="black"/>
                </a:solidFill>
                <a:latin typeface="Courier"/>
              </a:rPr>
              <a:t>    show(</a:t>
            </a:r>
            <a:r>
              <a:rPr lang="en-GB" sz="1100" dirty="0">
                <a:solidFill>
                  <a:srgbClr val="610531"/>
                </a:solidFill>
                <a:latin typeface="Monaco"/>
              </a:rPr>
              <a:t>'2: Median filtered'</a:t>
            </a:r>
            <a:r>
              <a:rPr lang="en-GB" sz="1100" dirty="0">
                <a:solidFill>
                  <a:prstClr val="black"/>
                </a:solidFill>
                <a:latin typeface="Courier"/>
              </a:rPr>
              <a:t>, median)</a:t>
            </a:r>
          </a:p>
          <a:p>
            <a:pPr marL="0" indent="0">
              <a:buNone/>
            </a:pPr>
            <a:r>
              <a:rPr lang="en-GB" sz="1100" dirty="0">
                <a:solidFill>
                  <a:prstClr val="black"/>
                </a:solidFill>
                <a:latin typeface="Courier"/>
              </a:rPr>
              <a:t>    </a:t>
            </a:r>
            <a:r>
              <a:rPr lang="en-GB" sz="1100" dirty="0">
                <a:solidFill>
                  <a:prstClr val="black"/>
                </a:solidFill>
                <a:latin typeface="Monaco"/>
              </a:rPr>
              <a:t>edges</a:t>
            </a:r>
            <a:r>
              <a:rPr lang="en-GB" sz="1100" dirty="0">
                <a:solidFill>
                  <a:prstClr val="black"/>
                </a:solidFill>
                <a:latin typeface="Courier"/>
              </a:rPr>
              <a:t> = cv2.Canny(median, </a:t>
            </a:r>
            <a:r>
              <a:rPr lang="en-GB" sz="1100" dirty="0">
                <a:solidFill>
                  <a:prstClr val="black"/>
                </a:solidFill>
                <a:latin typeface="Monaco"/>
              </a:rPr>
              <a:t>10</a:t>
            </a:r>
            <a:r>
              <a:rPr lang="en-GB" sz="1100" dirty="0">
                <a:solidFill>
                  <a:prstClr val="black"/>
                </a:solidFill>
                <a:latin typeface="Courier"/>
              </a:rPr>
              <a:t>, </a:t>
            </a:r>
            <a:r>
              <a:rPr lang="en-GB" sz="1100" dirty="0">
                <a:solidFill>
                  <a:prstClr val="black"/>
                </a:solidFill>
                <a:latin typeface="Monaco"/>
              </a:rPr>
              <a:t>20</a:t>
            </a:r>
            <a:r>
              <a:rPr lang="en-GB" sz="1100" dirty="0">
                <a:solidFill>
                  <a:prstClr val="black"/>
                </a:solidFill>
                <a:latin typeface="Courier"/>
              </a:rPr>
              <a:t>, </a:t>
            </a:r>
            <a:r>
              <a:rPr lang="en-GB" sz="1100" dirty="0" err="1">
                <a:solidFill>
                  <a:prstClr val="black"/>
                </a:solidFill>
                <a:latin typeface="Monaco"/>
              </a:rPr>
              <a:t>apertureSize</a:t>
            </a:r>
            <a:r>
              <a:rPr lang="en-GB" sz="1100" dirty="0">
                <a:solidFill>
                  <a:prstClr val="black"/>
                </a:solidFill>
                <a:latin typeface="Courier"/>
              </a:rPr>
              <a:t>=</a:t>
            </a:r>
            <a:r>
              <a:rPr lang="en-GB" sz="1100" dirty="0">
                <a:solidFill>
                  <a:prstClr val="black"/>
                </a:solidFill>
                <a:latin typeface="Monaco"/>
              </a:rPr>
              <a:t>3</a:t>
            </a:r>
            <a:r>
              <a:rPr lang="en-GB" sz="1100" dirty="0">
                <a:solidFill>
                  <a:prstClr val="black"/>
                </a:solidFill>
                <a:latin typeface="Courier"/>
              </a:rPr>
              <a:t>)</a:t>
            </a:r>
          </a:p>
          <a:p>
            <a:pPr marL="0" indent="0">
              <a:buNone/>
            </a:pPr>
            <a:r>
              <a:rPr lang="en-US" sz="1100" dirty="0">
                <a:solidFill>
                  <a:prstClr val="black"/>
                </a:solidFill>
                <a:latin typeface="Courier"/>
              </a:rPr>
              <a:t>    show(</a:t>
            </a:r>
            <a:r>
              <a:rPr lang="en-US" sz="1100" dirty="0">
                <a:solidFill>
                  <a:srgbClr val="610531"/>
                </a:solidFill>
                <a:latin typeface="Monaco"/>
              </a:rPr>
              <a:t>'3: Edges'</a:t>
            </a:r>
            <a:r>
              <a:rPr lang="en-US" sz="1100" dirty="0">
                <a:solidFill>
                  <a:prstClr val="black"/>
                </a:solidFill>
                <a:latin typeface="Courier"/>
              </a:rPr>
              <a:t>, edges)</a:t>
            </a:r>
          </a:p>
          <a:p>
            <a:pPr marL="0" indent="0">
              <a:buNone/>
            </a:pPr>
            <a:r>
              <a:rPr lang="en-US" sz="1100" dirty="0">
                <a:solidFill>
                  <a:prstClr val="black"/>
                </a:solidFill>
                <a:latin typeface="Courier"/>
              </a:rPr>
              <a:t>    </a:t>
            </a:r>
            <a:r>
              <a:rPr lang="en-US" sz="1600" dirty="0">
                <a:solidFill>
                  <a:prstClr val="black"/>
                </a:solidFill>
                <a:latin typeface="Monaco"/>
              </a:rPr>
              <a:t>dilated</a:t>
            </a:r>
            <a:r>
              <a:rPr lang="en-US" sz="1600" dirty="0">
                <a:solidFill>
                  <a:prstClr val="black"/>
                </a:solidFill>
                <a:latin typeface="Courier"/>
              </a:rPr>
              <a:t> = cv2.dilate(edges, </a:t>
            </a:r>
            <a:endParaRPr lang="en-US" sz="1600" dirty="0" smtClean="0">
              <a:solidFill>
                <a:prstClr val="black"/>
              </a:solidFill>
              <a:latin typeface="Courier"/>
            </a:endParaRPr>
          </a:p>
          <a:p>
            <a:pPr marL="0" indent="0">
              <a:buNone/>
            </a:pPr>
            <a:r>
              <a:rPr lang="en-US" sz="1600" dirty="0">
                <a:solidFill>
                  <a:prstClr val="black"/>
                </a:solidFill>
                <a:latin typeface="Courier"/>
              </a:rPr>
              <a:t> </a:t>
            </a:r>
            <a:r>
              <a:rPr lang="en-US" sz="1600" dirty="0" smtClean="0">
                <a:solidFill>
                  <a:prstClr val="black"/>
                </a:solidFill>
                <a:latin typeface="Courier"/>
              </a:rPr>
              <a:t>                       </a:t>
            </a:r>
            <a:r>
              <a:rPr lang="en-US" sz="1600" dirty="0" smtClean="0">
                <a:solidFill>
                  <a:prstClr val="black"/>
                </a:solidFill>
                <a:latin typeface="Monaco"/>
              </a:rPr>
              <a:t>kernel</a:t>
            </a:r>
            <a:r>
              <a:rPr lang="en-US" sz="1600" dirty="0">
                <a:solidFill>
                  <a:prstClr val="black"/>
                </a:solidFill>
                <a:latin typeface="Courier"/>
              </a:rPr>
              <a:t>=</a:t>
            </a:r>
            <a:r>
              <a:rPr lang="en-US" sz="1600" dirty="0">
                <a:solidFill>
                  <a:srgbClr val="6A006C"/>
                </a:solidFill>
                <a:latin typeface="Monaco"/>
              </a:rPr>
              <a:t>None</a:t>
            </a:r>
            <a:r>
              <a:rPr lang="en-US" sz="1600" dirty="0">
                <a:solidFill>
                  <a:prstClr val="black"/>
                </a:solidFill>
                <a:latin typeface="Courier"/>
              </a:rPr>
              <a:t>, </a:t>
            </a:r>
            <a:endParaRPr lang="en-US" sz="1600" dirty="0" smtClean="0">
              <a:solidFill>
                <a:prstClr val="black"/>
              </a:solidFill>
              <a:latin typeface="Courier"/>
            </a:endParaRPr>
          </a:p>
          <a:p>
            <a:pPr marL="0" indent="0">
              <a:buNone/>
            </a:pPr>
            <a:r>
              <a:rPr lang="en-US" sz="1600" dirty="0">
                <a:solidFill>
                  <a:prstClr val="black"/>
                </a:solidFill>
                <a:latin typeface="Courier"/>
              </a:rPr>
              <a:t> </a:t>
            </a:r>
            <a:r>
              <a:rPr lang="en-US" sz="1600" dirty="0" smtClean="0">
                <a:solidFill>
                  <a:prstClr val="black"/>
                </a:solidFill>
                <a:latin typeface="Courier"/>
              </a:rPr>
              <a:t>                       </a:t>
            </a:r>
            <a:r>
              <a:rPr lang="en-US" sz="1600" dirty="0" smtClean="0">
                <a:solidFill>
                  <a:prstClr val="black"/>
                </a:solidFill>
                <a:latin typeface="Monaco"/>
              </a:rPr>
              <a:t>iterations</a:t>
            </a:r>
            <a:r>
              <a:rPr lang="en-US" sz="1600" dirty="0">
                <a:solidFill>
                  <a:prstClr val="black"/>
                </a:solidFill>
                <a:latin typeface="Courier"/>
              </a:rPr>
              <a:t>=</a:t>
            </a:r>
            <a:r>
              <a:rPr lang="en-US" sz="1600" dirty="0">
                <a:solidFill>
                  <a:prstClr val="black"/>
                </a:solidFill>
                <a:latin typeface="Monaco"/>
              </a:rPr>
              <a:t>1</a:t>
            </a:r>
            <a:r>
              <a:rPr lang="en-US" sz="1600" dirty="0">
                <a:solidFill>
                  <a:prstClr val="black"/>
                </a:solidFill>
                <a:latin typeface="Courier"/>
              </a:rPr>
              <a:t>)</a:t>
            </a:r>
          </a:p>
          <a:p>
            <a:pPr marL="0" indent="0">
              <a:buNone/>
            </a:pPr>
            <a:r>
              <a:rPr lang="en-US" sz="1100" dirty="0">
                <a:solidFill>
                  <a:prstClr val="black"/>
                </a:solidFill>
                <a:latin typeface="Courier"/>
              </a:rPr>
              <a:t>    show(</a:t>
            </a:r>
            <a:r>
              <a:rPr lang="en-US" sz="1100" dirty="0">
                <a:solidFill>
                  <a:srgbClr val="610531"/>
                </a:solidFill>
                <a:latin typeface="Monaco"/>
              </a:rPr>
              <a:t>'4: Dilated Edges'</a:t>
            </a:r>
            <a:r>
              <a:rPr lang="en-US" sz="1100" dirty="0">
                <a:solidFill>
                  <a:prstClr val="black"/>
                </a:solidFill>
                <a:latin typeface="Courier"/>
              </a:rPr>
              <a:t>, dilated)</a:t>
            </a:r>
          </a:p>
          <a:p>
            <a:pPr marL="0" indent="0">
              <a:buNone/>
            </a:pPr>
            <a:endParaRPr lang="en-GB" sz="1100" dirty="0"/>
          </a:p>
          <a:p>
            <a:pPr marL="0" indent="0">
              <a:buNone/>
            </a:pPr>
            <a:endParaRPr lang="en-GB" sz="11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2" name="Picture 11" descr="books 3 Edg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376" y="4621933"/>
            <a:ext cx="1365426" cy="1820568"/>
          </a:xfrm>
          <a:prstGeom prst="rect">
            <a:avLst/>
          </a:prstGeom>
          <a:ln>
            <a:noFill/>
          </a:ln>
          <a:effectLst>
            <a:outerShdw blurRad="292100" dist="139700" dir="2700000" algn="tl" rotWithShape="0">
              <a:srgbClr val="333333">
                <a:alpha val="65000"/>
              </a:srgbClr>
            </a:outerShdw>
          </a:effectLst>
        </p:spPr>
      </p:pic>
      <p:pic>
        <p:nvPicPr>
          <p:cNvPr id="13" name="Picture 12" descr="books 4 Dilated Ed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8910" y="1939546"/>
            <a:ext cx="3377216" cy="45029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214685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smtClean="0"/>
              <a:t>Trick 5: Find </a:t>
            </a:r>
            <a:r>
              <a:rPr lang="en-GB" dirty="0"/>
              <a:t>C</a:t>
            </a:r>
            <a:r>
              <a:rPr lang="en-GB" dirty="0" smtClean="0"/>
              <a:t>ontours</a:t>
            </a:r>
            <a:endParaRPr lang="en-GB" dirty="0"/>
          </a:p>
        </p:txBody>
      </p:sp>
      <p:sp>
        <p:nvSpPr>
          <p:cNvPr id="16" name="Content Placeholder 15"/>
          <p:cNvSpPr>
            <a:spLocks noGrp="1"/>
          </p:cNvSpPr>
          <p:nvPr>
            <p:ph idx="1"/>
          </p:nvPr>
        </p:nvSpPr>
        <p:spPr/>
        <p:txBody>
          <a:bodyPr>
            <a:noAutofit/>
          </a:bodyPr>
          <a:lstStyle/>
          <a:p>
            <a:pPr marL="0" indent="0">
              <a:buNone/>
            </a:pPr>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find_page_with_canny</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610531"/>
                </a:solidFill>
                <a:latin typeface="Monaco"/>
              </a:rPr>
              <a:t>'''Find the page in the image.'''</a:t>
            </a:r>
            <a:endParaRPr lang="en-GB" sz="1100" dirty="0">
              <a:solidFill>
                <a:prstClr val="black"/>
              </a:solidFill>
              <a:latin typeface="Courier"/>
            </a:endParaRPr>
          </a:p>
          <a:p>
            <a:pPr marL="0" indent="0">
              <a:buNone/>
            </a:pPr>
            <a:r>
              <a:rPr lang="en-GB" sz="1100" dirty="0">
                <a:solidFill>
                  <a:prstClr val="black"/>
                </a:solidFill>
                <a:latin typeface="Courier"/>
              </a:rPr>
              <a:t>    </a:t>
            </a:r>
            <a:r>
              <a:rPr lang="en-GB" sz="1100" dirty="0" err="1">
                <a:solidFill>
                  <a:prstClr val="black"/>
                </a:solidFill>
                <a:latin typeface="Monaco"/>
              </a:rPr>
              <a:t>gray</a:t>
            </a:r>
            <a:r>
              <a:rPr lang="en-GB" sz="1100" dirty="0">
                <a:solidFill>
                  <a:prstClr val="black"/>
                </a:solidFill>
                <a:latin typeface="Courier"/>
              </a:rPr>
              <a:t> = cv2.cvtColor(</a:t>
            </a:r>
            <a:r>
              <a:rPr lang="en-GB" sz="1100" dirty="0" err="1">
                <a:solidFill>
                  <a:prstClr val="black"/>
                </a:solidFill>
                <a:latin typeface="Courier"/>
              </a:rPr>
              <a:t>img</a:t>
            </a:r>
            <a:r>
              <a:rPr lang="en-GB" sz="1100" dirty="0">
                <a:solidFill>
                  <a:prstClr val="black"/>
                </a:solidFill>
                <a:latin typeface="Courier"/>
              </a:rPr>
              <a:t>, cv2.COLOR_BGR2GRAY)</a:t>
            </a:r>
          </a:p>
          <a:p>
            <a:pPr marL="0" indent="0">
              <a:buNone/>
            </a:pPr>
            <a:r>
              <a:rPr lang="en-GB" sz="1100" dirty="0">
                <a:solidFill>
                  <a:prstClr val="black"/>
                </a:solidFill>
                <a:latin typeface="Courier"/>
              </a:rPr>
              <a:t>    show(</a:t>
            </a:r>
            <a:r>
              <a:rPr lang="en-GB" sz="1100" dirty="0">
                <a:solidFill>
                  <a:srgbClr val="610531"/>
                </a:solidFill>
                <a:latin typeface="Monaco"/>
              </a:rPr>
              <a:t>'1: Input image'</a:t>
            </a:r>
            <a:r>
              <a:rPr lang="en-GB" sz="1100" dirty="0">
                <a:solidFill>
                  <a:prstClr val="black"/>
                </a:solidFill>
                <a:latin typeface="Courier"/>
              </a:rPr>
              <a:t>, </a:t>
            </a:r>
            <a:r>
              <a:rPr lang="en-GB" sz="1100" dirty="0" err="1">
                <a:solidFill>
                  <a:prstClr val="black"/>
                </a:solidFill>
                <a:latin typeface="Courier"/>
              </a:rPr>
              <a:t>gray</a:t>
            </a:r>
            <a:r>
              <a:rPr lang="en-GB" sz="1100" dirty="0">
                <a:solidFill>
                  <a:prstClr val="black"/>
                </a:solidFill>
                <a:latin typeface="Courier"/>
              </a:rPr>
              <a:t>)</a:t>
            </a:r>
          </a:p>
          <a:p>
            <a:pPr marL="0" indent="0">
              <a:buNone/>
            </a:pPr>
            <a:r>
              <a:rPr lang="en-GB" sz="1100" dirty="0">
                <a:solidFill>
                  <a:prstClr val="black"/>
                </a:solidFill>
                <a:latin typeface="Courier"/>
              </a:rPr>
              <a:t>    </a:t>
            </a:r>
            <a:r>
              <a:rPr lang="en-GB" sz="1100" dirty="0">
                <a:solidFill>
                  <a:srgbClr val="8D0015"/>
                </a:solidFill>
                <a:latin typeface="Monaco"/>
              </a:rPr>
              <a:t># Remove high-frequency noise (e.g. letters)</a:t>
            </a:r>
          </a:p>
          <a:p>
            <a:pPr marL="0" indent="0">
              <a:buNone/>
            </a:pPr>
            <a:r>
              <a:rPr lang="en-GB" sz="1100" dirty="0">
                <a:solidFill>
                  <a:prstClr val="black"/>
                </a:solidFill>
                <a:latin typeface="Courier"/>
              </a:rPr>
              <a:t>    </a:t>
            </a:r>
            <a:r>
              <a:rPr lang="en-GB" sz="1100" dirty="0">
                <a:solidFill>
                  <a:prstClr val="black"/>
                </a:solidFill>
                <a:latin typeface="Monaco"/>
              </a:rPr>
              <a:t>median</a:t>
            </a:r>
            <a:r>
              <a:rPr lang="en-GB" sz="1100" dirty="0">
                <a:solidFill>
                  <a:prstClr val="black"/>
                </a:solidFill>
                <a:latin typeface="Courier"/>
              </a:rPr>
              <a:t> = cv2.medianBlur(</a:t>
            </a:r>
            <a:r>
              <a:rPr lang="en-GB" sz="1100" dirty="0" err="1">
                <a:solidFill>
                  <a:prstClr val="black"/>
                </a:solidFill>
                <a:latin typeface="Courier"/>
              </a:rPr>
              <a:t>gray</a:t>
            </a:r>
            <a:r>
              <a:rPr lang="en-GB" sz="1100" dirty="0">
                <a:solidFill>
                  <a:prstClr val="black"/>
                </a:solidFill>
                <a:latin typeface="Courier"/>
              </a:rPr>
              <a:t>, </a:t>
            </a:r>
            <a:r>
              <a:rPr lang="en-GB" sz="1100" dirty="0">
                <a:solidFill>
                  <a:prstClr val="black"/>
                </a:solidFill>
                <a:latin typeface="Monaco"/>
              </a:rPr>
              <a:t>7</a:t>
            </a:r>
            <a:r>
              <a:rPr lang="en-GB" sz="1100" dirty="0">
                <a:solidFill>
                  <a:prstClr val="black"/>
                </a:solidFill>
                <a:latin typeface="Courier"/>
              </a:rPr>
              <a:t>)</a:t>
            </a:r>
          </a:p>
          <a:p>
            <a:pPr marL="0" indent="0">
              <a:buNone/>
            </a:pPr>
            <a:r>
              <a:rPr lang="en-GB" sz="1100" dirty="0">
                <a:solidFill>
                  <a:prstClr val="black"/>
                </a:solidFill>
                <a:latin typeface="Courier"/>
              </a:rPr>
              <a:t>    show(</a:t>
            </a:r>
            <a:r>
              <a:rPr lang="en-GB" sz="1100" dirty="0">
                <a:solidFill>
                  <a:srgbClr val="610531"/>
                </a:solidFill>
                <a:latin typeface="Monaco"/>
              </a:rPr>
              <a:t>'2: Median filtered'</a:t>
            </a:r>
            <a:r>
              <a:rPr lang="en-GB" sz="1100" dirty="0">
                <a:solidFill>
                  <a:prstClr val="black"/>
                </a:solidFill>
                <a:latin typeface="Courier"/>
              </a:rPr>
              <a:t>, median)</a:t>
            </a:r>
          </a:p>
          <a:p>
            <a:pPr marL="0" indent="0">
              <a:buNone/>
            </a:pPr>
            <a:r>
              <a:rPr lang="en-GB" sz="1100" dirty="0">
                <a:solidFill>
                  <a:prstClr val="black"/>
                </a:solidFill>
                <a:latin typeface="Courier"/>
              </a:rPr>
              <a:t>    </a:t>
            </a:r>
            <a:r>
              <a:rPr lang="en-GB" sz="1100" dirty="0">
                <a:solidFill>
                  <a:prstClr val="black"/>
                </a:solidFill>
                <a:latin typeface="Monaco"/>
              </a:rPr>
              <a:t>edges</a:t>
            </a:r>
            <a:r>
              <a:rPr lang="en-GB" sz="1100" dirty="0">
                <a:solidFill>
                  <a:prstClr val="black"/>
                </a:solidFill>
                <a:latin typeface="Courier"/>
              </a:rPr>
              <a:t> = cv2.Canny(median, </a:t>
            </a:r>
            <a:r>
              <a:rPr lang="en-GB" sz="1100" dirty="0">
                <a:solidFill>
                  <a:prstClr val="black"/>
                </a:solidFill>
                <a:latin typeface="Monaco"/>
              </a:rPr>
              <a:t>10</a:t>
            </a:r>
            <a:r>
              <a:rPr lang="en-GB" sz="1100" dirty="0">
                <a:solidFill>
                  <a:prstClr val="black"/>
                </a:solidFill>
                <a:latin typeface="Courier"/>
              </a:rPr>
              <a:t>, </a:t>
            </a:r>
            <a:r>
              <a:rPr lang="en-GB" sz="1100" dirty="0">
                <a:solidFill>
                  <a:prstClr val="black"/>
                </a:solidFill>
                <a:latin typeface="Monaco"/>
              </a:rPr>
              <a:t>20</a:t>
            </a:r>
            <a:r>
              <a:rPr lang="en-GB" sz="1100" dirty="0">
                <a:solidFill>
                  <a:prstClr val="black"/>
                </a:solidFill>
                <a:latin typeface="Courier"/>
              </a:rPr>
              <a:t>, </a:t>
            </a:r>
            <a:r>
              <a:rPr lang="en-GB" sz="1100" dirty="0" err="1">
                <a:solidFill>
                  <a:prstClr val="black"/>
                </a:solidFill>
                <a:latin typeface="Monaco"/>
              </a:rPr>
              <a:t>apertureSize</a:t>
            </a:r>
            <a:r>
              <a:rPr lang="en-GB" sz="1100" dirty="0">
                <a:solidFill>
                  <a:prstClr val="black"/>
                </a:solidFill>
                <a:latin typeface="Courier"/>
              </a:rPr>
              <a:t>=</a:t>
            </a:r>
            <a:r>
              <a:rPr lang="en-GB" sz="1100" dirty="0">
                <a:solidFill>
                  <a:prstClr val="black"/>
                </a:solidFill>
                <a:latin typeface="Monaco"/>
              </a:rPr>
              <a:t>3</a:t>
            </a:r>
            <a:r>
              <a:rPr lang="en-GB" sz="1100" dirty="0">
                <a:solidFill>
                  <a:prstClr val="black"/>
                </a:solidFill>
                <a:latin typeface="Courier"/>
              </a:rPr>
              <a:t>)</a:t>
            </a:r>
          </a:p>
          <a:p>
            <a:pPr marL="0" indent="0">
              <a:buNone/>
            </a:pPr>
            <a:r>
              <a:rPr lang="en-US" sz="1100" dirty="0">
                <a:solidFill>
                  <a:prstClr val="black"/>
                </a:solidFill>
                <a:latin typeface="Courier"/>
              </a:rPr>
              <a:t>    show(</a:t>
            </a:r>
            <a:r>
              <a:rPr lang="en-US" sz="1100" dirty="0">
                <a:solidFill>
                  <a:srgbClr val="610531"/>
                </a:solidFill>
                <a:latin typeface="Monaco"/>
              </a:rPr>
              <a:t>'3: Edges'</a:t>
            </a:r>
            <a:r>
              <a:rPr lang="en-US" sz="1100" dirty="0">
                <a:solidFill>
                  <a:prstClr val="black"/>
                </a:solidFill>
                <a:latin typeface="Courier"/>
              </a:rPr>
              <a:t>, edges)</a:t>
            </a:r>
          </a:p>
          <a:p>
            <a:pPr marL="0" indent="0">
              <a:buNone/>
            </a:pPr>
            <a:r>
              <a:rPr lang="en-US" sz="1100" dirty="0">
                <a:solidFill>
                  <a:prstClr val="black"/>
                </a:solidFill>
                <a:latin typeface="Courier"/>
              </a:rPr>
              <a:t>    </a:t>
            </a:r>
            <a:r>
              <a:rPr lang="en-US" sz="1100" dirty="0">
                <a:solidFill>
                  <a:prstClr val="black"/>
                </a:solidFill>
                <a:latin typeface="Monaco"/>
              </a:rPr>
              <a:t>dilated</a:t>
            </a:r>
            <a:r>
              <a:rPr lang="en-US" sz="1100" dirty="0">
                <a:solidFill>
                  <a:prstClr val="black"/>
                </a:solidFill>
                <a:latin typeface="Courier"/>
              </a:rPr>
              <a:t> = cv2.dilate(edges, </a:t>
            </a:r>
            <a:r>
              <a:rPr lang="en-US" sz="1100" dirty="0">
                <a:solidFill>
                  <a:prstClr val="black"/>
                </a:solidFill>
                <a:latin typeface="Monaco"/>
              </a:rPr>
              <a:t>kernel</a:t>
            </a:r>
            <a:r>
              <a:rPr lang="en-US" sz="1100" dirty="0">
                <a:solidFill>
                  <a:prstClr val="black"/>
                </a:solidFill>
                <a:latin typeface="Courier"/>
              </a:rPr>
              <a:t>=</a:t>
            </a:r>
            <a:r>
              <a:rPr lang="en-US" sz="1100" dirty="0">
                <a:solidFill>
                  <a:srgbClr val="6A006C"/>
                </a:solidFill>
                <a:latin typeface="Monaco"/>
              </a:rPr>
              <a:t>None</a:t>
            </a:r>
            <a:r>
              <a:rPr lang="en-US" sz="1100" dirty="0">
                <a:solidFill>
                  <a:prstClr val="black"/>
                </a:solidFill>
                <a:latin typeface="Courier"/>
              </a:rPr>
              <a:t>, </a:t>
            </a:r>
            <a:r>
              <a:rPr lang="en-US" sz="1100" dirty="0">
                <a:solidFill>
                  <a:prstClr val="black"/>
                </a:solidFill>
                <a:latin typeface="Monaco"/>
              </a:rPr>
              <a:t>iterations</a:t>
            </a:r>
            <a:r>
              <a:rPr lang="en-US" sz="1100" dirty="0">
                <a:solidFill>
                  <a:prstClr val="black"/>
                </a:solidFill>
                <a:latin typeface="Courier"/>
              </a:rPr>
              <a:t>=</a:t>
            </a:r>
            <a:r>
              <a:rPr lang="en-US" sz="1100" dirty="0">
                <a:solidFill>
                  <a:prstClr val="black"/>
                </a:solidFill>
                <a:latin typeface="Monaco"/>
              </a:rPr>
              <a:t>1</a:t>
            </a:r>
            <a:r>
              <a:rPr lang="en-US" sz="1100" dirty="0">
                <a:solidFill>
                  <a:prstClr val="black"/>
                </a:solidFill>
                <a:latin typeface="Courier"/>
              </a:rPr>
              <a:t>)</a:t>
            </a:r>
          </a:p>
          <a:p>
            <a:pPr marL="0" indent="0">
              <a:buNone/>
            </a:pPr>
            <a:r>
              <a:rPr lang="en-US" sz="1100" dirty="0">
                <a:solidFill>
                  <a:prstClr val="black"/>
                </a:solidFill>
                <a:latin typeface="Courier"/>
              </a:rPr>
              <a:t>    show(</a:t>
            </a:r>
            <a:r>
              <a:rPr lang="en-US" sz="1100" dirty="0">
                <a:solidFill>
                  <a:srgbClr val="610531"/>
                </a:solidFill>
                <a:latin typeface="Monaco"/>
              </a:rPr>
              <a:t>'4: Dilated Edges'</a:t>
            </a:r>
            <a:r>
              <a:rPr lang="en-US" sz="1100" dirty="0">
                <a:solidFill>
                  <a:prstClr val="black"/>
                </a:solidFill>
                <a:latin typeface="Courier"/>
              </a:rPr>
              <a:t>, dilated</a:t>
            </a:r>
            <a:r>
              <a:rPr lang="en-US" sz="1100" dirty="0" smtClean="0">
                <a:solidFill>
                  <a:prstClr val="black"/>
                </a:solidFill>
                <a:latin typeface="Courier"/>
              </a:rPr>
              <a:t>)</a:t>
            </a:r>
          </a:p>
          <a:p>
            <a:pPr marL="0" indent="0">
              <a:buNone/>
            </a:pPr>
            <a:endParaRPr lang="en-US" sz="1100" dirty="0" smtClean="0">
              <a:solidFill>
                <a:prstClr val="black"/>
              </a:solidFill>
              <a:latin typeface="Courier"/>
            </a:endParaRPr>
          </a:p>
          <a:p>
            <a:pPr marL="0" indent="0">
              <a:buNone/>
            </a:pPr>
            <a:r>
              <a:rPr lang="en-US" sz="1100" dirty="0" smtClean="0">
                <a:solidFill>
                  <a:prstClr val="black"/>
                </a:solidFill>
                <a:latin typeface="Courier"/>
              </a:rPr>
              <a:t>    </a:t>
            </a:r>
            <a:r>
              <a:rPr lang="en-US" sz="1100" dirty="0" err="1" smtClean="0">
                <a:solidFill>
                  <a:prstClr val="black"/>
                </a:solidFill>
                <a:latin typeface="Monaco"/>
              </a:rPr>
              <a:t>min_page_area</a:t>
            </a:r>
            <a:r>
              <a:rPr lang="en-US" sz="1100" dirty="0" smtClean="0">
                <a:solidFill>
                  <a:prstClr val="black"/>
                </a:solidFill>
                <a:latin typeface="Courier"/>
              </a:rPr>
              <a:t> </a:t>
            </a:r>
            <a:r>
              <a:rPr lang="en-US" sz="1100" dirty="0">
                <a:solidFill>
                  <a:prstClr val="black"/>
                </a:solidFill>
                <a:latin typeface="Courier"/>
              </a:rPr>
              <a:t>= </a:t>
            </a:r>
            <a:r>
              <a:rPr lang="en-US" sz="1100" dirty="0" err="1">
                <a:solidFill>
                  <a:prstClr val="black"/>
                </a:solidFill>
                <a:latin typeface="Courier"/>
              </a:rPr>
              <a:t>img.shape</a:t>
            </a:r>
            <a:r>
              <a:rPr lang="en-US" sz="1100" dirty="0">
                <a:solidFill>
                  <a:prstClr val="black"/>
                </a:solidFill>
                <a:latin typeface="Courier"/>
              </a:rPr>
              <a:t>[</a:t>
            </a:r>
            <a:r>
              <a:rPr lang="en-US" sz="1100" dirty="0">
                <a:solidFill>
                  <a:prstClr val="black"/>
                </a:solidFill>
                <a:latin typeface="Monaco"/>
              </a:rPr>
              <a:t>0</a:t>
            </a:r>
            <a:r>
              <a:rPr lang="en-US" sz="1100" dirty="0">
                <a:solidFill>
                  <a:prstClr val="black"/>
                </a:solidFill>
                <a:latin typeface="Courier"/>
              </a:rPr>
              <a:t>] * </a:t>
            </a:r>
            <a:r>
              <a:rPr lang="en-US" sz="1100" dirty="0" err="1">
                <a:solidFill>
                  <a:prstClr val="black"/>
                </a:solidFill>
                <a:latin typeface="Courier"/>
              </a:rPr>
              <a:t>img.shape</a:t>
            </a:r>
            <a:r>
              <a:rPr lang="en-US" sz="1100" dirty="0">
                <a:solidFill>
                  <a:prstClr val="black"/>
                </a:solidFill>
                <a:latin typeface="Courier"/>
              </a:rPr>
              <a:t>[</a:t>
            </a:r>
            <a:r>
              <a:rPr lang="en-US" sz="1100" dirty="0">
                <a:solidFill>
                  <a:prstClr val="black"/>
                </a:solidFill>
                <a:latin typeface="Monaco"/>
              </a:rPr>
              <a:t>1</a:t>
            </a:r>
            <a:r>
              <a:rPr lang="en-US" sz="1100" dirty="0">
                <a:solidFill>
                  <a:prstClr val="black"/>
                </a:solidFill>
                <a:latin typeface="Courier"/>
              </a:rPr>
              <a:t>] / </a:t>
            </a:r>
            <a:r>
              <a:rPr lang="en-US" sz="1100" dirty="0">
                <a:solidFill>
                  <a:prstClr val="black"/>
                </a:solidFill>
                <a:latin typeface="Monaco"/>
              </a:rPr>
              <a:t>4</a:t>
            </a:r>
            <a:endParaRPr lang="en-US" sz="1100" dirty="0">
              <a:solidFill>
                <a:prstClr val="black"/>
              </a:solidFill>
              <a:latin typeface="Courier"/>
            </a:endParaRPr>
          </a:p>
          <a:p>
            <a:pPr marL="0" indent="0">
              <a:buNone/>
            </a:pPr>
            <a:r>
              <a:rPr lang="en-US" sz="1100" dirty="0">
                <a:solidFill>
                  <a:prstClr val="black"/>
                </a:solidFill>
                <a:latin typeface="Courier"/>
              </a:rPr>
              <a:t>    </a:t>
            </a:r>
            <a:r>
              <a:rPr lang="en-US" sz="1200" b="1" dirty="0">
                <a:solidFill>
                  <a:prstClr val="black"/>
                </a:solidFill>
                <a:latin typeface="Monaco"/>
              </a:rPr>
              <a:t>quads</a:t>
            </a:r>
            <a:r>
              <a:rPr lang="en-US" sz="1200" b="1" dirty="0">
                <a:solidFill>
                  <a:prstClr val="black"/>
                </a:solidFill>
                <a:latin typeface="Courier"/>
              </a:rPr>
              <a:t> = </a:t>
            </a:r>
            <a:r>
              <a:rPr lang="en-US" sz="1200" b="1" dirty="0" err="1">
                <a:solidFill>
                  <a:prstClr val="black"/>
                </a:solidFill>
                <a:latin typeface="Courier"/>
              </a:rPr>
              <a:t>find_quadrilaterals</a:t>
            </a:r>
            <a:r>
              <a:rPr lang="en-US" sz="1200" b="1" dirty="0">
                <a:solidFill>
                  <a:prstClr val="black"/>
                </a:solidFill>
                <a:latin typeface="Courier"/>
              </a:rPr>
              <a:t>(dilated, </a:t>
            </a:r>
            <a:r>
              <a:rPr lang="en-US" sz="1200" b="1" dirty="0" err="1">
                <a:solidFill>
                  <a:prstClr val="black"/>
                </a:solidFill>
                <a:latin typeface="Monaco"/>
              </a:rPr>
              <a:t>min_area</a:t>
            </a:r>
            <a:r>
              <a:rPr lang="en-US" sz="1200" b="1" dirty="0">
                <a:solidFill>
                  <a:prstClr val="black"/>
                </a:solidFill>
                <a:latin typeface="Courier"/>
              </a:rPr>
              <a:t>=</a:t>
            </a:r>
            <a:r>
              <a:rPr lang="en-US" sz="1200" b="1" dirty="0" err="1">
                <a:solidFill>
                  <a:prstClr val="black"/>
                </a:solidFill>
                <a:latin typeface="Courier"/>
              </a:rPr>
              <a:t>min_page_area</a:t>
            </a:r>
            <a:r>
              <a:rPr lang="en-US" sz="1200" b="1" dirty="0">
                <a:solidFill>
                  <a:prstClr val="black"/>
                </a:solidFill>
                <a:latin typeface="Courier"/>
              </a:rPr>
              <a:t>, </a:t>
            </a:r>
            <a:r>
              <a:rPr lang="en-US" sz="1200" b="1" dirty="0" err="1">
                <a:solidFill>
                  <a:prstClr val="black"/>
                </a:solidFill>
                <a:latin typeface="Monaco"/>
              </a:rPr>
              <a:t>cos_epsilon</a:t>
            </a:r>
            <a:r>
              <a:rPr lang="en-US" sz="1200" b="1" dirty="0">
                <a:solidFill>
                  <a:prstClr val="black"/>
                </a:solidFill>
                <a:latin typeface="Courier"/>
              </a:rPr>
              <a:t>=.</a:t>
            </a:r>
            <a:r>
              <a:rPr lang="en-US" sz="1200" b="1" dirty="0">
                <a:solidFill>
                  <a:prstClr val="black"/>
                </a:solidFill>
                <a:latin typeface="Monaco"/>
              </a:rPr>
              <a:t>8</a:t>
            </a:r>
            <a:r>
              <a:rPr lang="en-US" sz="1200" b="1" dirty="0">
                <a:solidFill>
                  <a:prstClr val="black"/>
                </a:solidFill>
                <a:latin typeface="Courier"/>
              </a:rPr>
              <a:t>)</a:t>
            </a:r>
            <a:endParaRPr lang="en-US" sz="1100" b="1" dirty="0">
              <a:solidFill>
                <a:prstClr val="black"/>
              </a:solidFill>
              <a:latin typeface="Courier"/>
            </a:endParaRPr>
          </a:p>
          <a:p>
            <a:pPr marL="0" indent="0">
              <a:buNone/>
            </a:pPr>
            <a:r>
              <a:rPr lang="en-US" sz="1100" dirty="0">
                <a:solidFill>
                  <a:prstClr val="black"/>
                </a:solidFill>
                <a:latin typeface="Courier"/>
              </a:rPr>
              <a:t>    </a:t>
            </a:r>
            <a:r>
              <a:rPr lang="en-US" sz="1100" dirty="0" err="1">
                <a:solidFill>
                  <a:prstClr val="black"/>
                </a:solidFill>
                <a:latin typeface="Monaco"/>
              </a:rPr>
              <a:t>quads_found</a:t>
            </a:r>
            <a:r>
              <a:rPr lang="en-US" sz="1100" dirty="0">
                <a:solidFill>
                  <a:prstClr val="black"/>
                </a:solidFill>
                <a:latin typeface="Courier"/>
              </a:rPr>
              <a:t> = </a:t>
            </a:r>
            <a:r>
              <a:rPr lang="en-US" sz="1100" dirty="0" err="1">
                <a:solidFill>
                  <a:prstClr val="black"/>
                </a:solidFill>
                <a:latin typeface="Courier"/>
              </a:rPr>
              <a:t>draw_contours</a:t>
            </a:r>
            <a:r>
              <a:rPr lang="en-US" sz="1100" dirty="0">
                <a:solidFill>
                  <a:prstClr val="black"/>
                </a:solidFill>
                <a:latin typeface="Courier"/>
              </a:rPr>
              <a:t>(</a:t>
            </a:r>
            <a:r>
              <a:rPr lang="en-US" sz="1100" dirty="0" err="1">
                <a:solidFill>
                  <a:prstClr val="black"/>
                </a:solidFill>
                <a:latin typeface="Courier"/>
              </a:rPr>
              <a:t>img</a:t>
            </a:r>
            <a:r>
              <a:rPr lang="en-US" sz="1100" dirty="0">
                <a:solidFill>
                  <a:prstClr val="black"/>
                </a:solidFill>
                <a:latin typeface="Courier"/>
              </a:rPr>
              <a:t>, quads)</a:t>
            </a:r>
          </a:p>
          <a:p>
            <a:pPr marL="0" indent="0">
              <a:buNone/>
            </a:pPr>
            <a:r>
              <a:rPr lang="en-US" sz="1100" dirty="0">
                <a:solidFill>
                  <a:prstClr val="black"/>
                </a:solidFill>
                <a:latin typeface="Courier"/>
              </a:rPr>
              <a:t>    show(</a:t>
            </a:r>
            <a:r>
              <a:rPr lang="en-US" sz="1100" dirty="0">
                <a:solidFill>
                  <a:srgbClr val="610531"/>
                </a:solidFill>
                <a:latin typeface="Monaco"/>
              </a:rPr>
              <a:t>'5: Page found'</a:t>
            </a:r>
            <a:r>
              <a:rPr lang="en-US" sz="1100" dirty="0">
                <a:solidFill>
                  <a:prstClr val="black"/>
                </a:solidFill>
                <a:latin typeface="Courier"/>
              </a:rPr>
              <a:t>, </a:t>
            </a:r>
            <a:r>
              <a:rPr lang="en-US" sz="1100" dirty="0" err="1">
                <a:solidFill>
                  <a:prstClr val="black"/>
                </a:solidFill>
                <a:latin typeface="Courier"/>
              </a:rPr>
              <a:t>quads_found</a:t>
            </a:r>
            <a:r>
              <a:rPr lang="en-US" sz="1100" dirty="0">
                <a:solidFill>
                  <a:prstClr val="black"/>
                </a:solidFill>
                <a:latin typeface="Courier"/>
              </a:rPr>
              <a:t>)</a:t>
            </a:r>
            <a:endParaRPr lang="en-GB" sz="1100" dirty="0"/>
          </a:p>
          <a:p>
            <a:pPr marL="0" indent="0">
              <a:buNone/>
            </a:pPr>
            <a:endParaRPr lang="en-GB" sz="11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4" name="Picture 13" descr="books 5 Page foun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3988" y="1231763"/>
            <a:ext cx="2212812" cy="2950417"/>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457200" y="5039857"/>
            <a:ext cx="8672986" cy="1431161"/>
          </a:xfrm>
          <a:prstGeom prst="rect">
            <a:avLst/>
          </a:prstGeom>
          <a:solidFill>
            <a:schemeClr val="bg2"/>
          </a:solidFill>
        </p:spPr>
        <p:txBody>
          <a:bodyPr wrap="none" rtlCol="0">
            <a:spAutoFit/>
          </a:bodyPr>
          <a:lstStyle/>
          <a:p>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find_quadrilaterals</a:t>
            </a:r>
            <a:r>
              <a:rPr lang="en-GB" sz="1100" dirty="0">
                <a:solidFill>
                  <a:prstClr val="black"/>
                </a:solidFill>
                <a:latin typeface="Courier"/>
              </a:rPr>
              <a:t>(</a:t>
            </a:r>
            <a:r>
              <a:rPr lang="en-GB" sz="1100" dirty="0" err="1">
                <a:solidFill>
                  <a:prstClr val="black"/>
                </a:solidFill>
                <a:latin typeface="Courier"/>
              </a:rPr>
              <a:t>img</a:t>
            </a:r>
            <a:r>
              <a:rPr lang="en-GB" sz="1100" dirty="0">
                <a:solidFill>
                  <a:prstClr val="black"/>
                </a:solidFill>
                <a:latin typeface="Courier"/>
              </a:rPr>
              <a:t>, </a:t>
            </a:r>
            <a:r>
              <a:rPr lang="en-GB" sz="1100" dirty="0" err="1">
                <a:solidFill>
                  <a:prstClr val="black"/>
                </a:solidFill>
                <a:latin typeface="Courier"/>
              </a:rPr>
              <a:t>min_area</a:t>
            </a:r>
            <a:r>
              <a:rPr lang="en-GB" sz="1100" dirty="0">
                <a:solidFill>
                  <a:prstClr val="black"/>
                </a:solidFill>
                <a:latin typeface="Courier"/>
              </a:rPr>
              <a:t>, </a:t>
            </a:r>
            <a:r>
              <a:rPr lang="en-GB" sz="1100" dirty="0" err="1">
                <a:solidFill>
                  <a:prstClr val="black"/>
                </a:solidFill>
                <a:latin typeface="Courier"/>
              </a:rPr>
              <a:t>cos_epsilon</a:t>
            </a:r>
            <a:r>
              <a:rPr lang="en-GB" sz="1100" dirty="0">
                <a:solidFill>
                  <a:prstClr val="black"/>
                </a:solidFill>
                <a:latin typeface="Courier"/>
              </a:rPr>
              <a:t>):</a:t>
            </a:r>
          </a:p>
          <a:p>
            <a:r>
              <a:rPr lang="it-IT" sz="1100" dirty="0">
                <a:solidFill>
                  <a:prstClr val="black"/>
                </a:solidFill>
                <a:latin typeface="Courier"/>
              </a:rPr>
              <a:t>    </a:t>
            </a:r>
            <a:r>
              <a:rPr lang="it-IT" sz="1100" dirty="0" err="1">
                <a:solidFill>
                  <a:prstClr val="black"/>
                </a:solidFill>
                <a:latin typeface="Monaco"/>
              </a:rPr>
              <a:t>quads</a:t>
            </a:r>
            <a:r>
              <a:rPr lang="it-IT" sz="1100" dirty="0">
                <a:solidFill>
                  <a:prstClr val="black"/>
                </a:solidFill>
                <a:latin typeface="Courier"/>
              </a:rPr>
              <a:t> = []</a:t>
            </a:r>
          </a:p>
          <a:p>
            <a:r>
              <a:rPr lang="it-IT" sz="1100" dirty="0">
                <a:solidFill>
                  <a:prstClr val="black"/>
                </a:solidFill>
                <a:latin typeface="Courier"/>
              </a:rPr>
              <a:t>    </a:t>
            </a:r>
            <a:r>
              <a:rPr lang="it-IT" sz="1100" dirty="0" err="1">
                <a:solidFill>
                  <a:prstClr val="black"/>
                </a:solidFill>
                <a:latin typeface="Monaco"/>
              </a:rPr>
              <a:t>contours</a:t>
            </a:r>
            <a:r>
              <a:rPr lang="it-IT" sz="1100" dirty="0">
                <a:solidFill>
                  <a:prstClr val="black"/>
                </a:solidFill>
                <a:latin typeface="Courier"/>
              </a:rPr>
              <a:t>, </a:t>
            </a:r>
            <a:r>
              <a:rPr lang="it-IT" sz="1100" dirty="0" err="1">
                <a:solidFill>
                  <a:prstClr val="black"/>
                </a:solidFill>
                <a:latin typeface="Monaco"/>
              </a:rPr>
              <a:t>hierarchy</a:t>
            </a:r>
            <a:r>
              <a:rPr lang="it-IT" sz="1100" dirty="0">
                <a:solidFill>
                  <a:prstClr val="black"/>
                </a:solidFill>
                <a:latin typeface="Courier"/>
              </a:rPr>
              <a:t> = </a:t>
            </a:r>
            <a:r>
              <a:rPr lang="it-IT" sz="1600" dirty="0">
                <a:solidFill>
                  <a:prstClr val="black"/>
                </a:solidFill>
                <a:latin typeface="Courier"/>
              </a:rPr>
              <a:t>cv2.findContours</a:t>
            </a:r>
            <a:r>
              <a:rPr lang="it-IT" sz="1100" dirty="0">
                <a:solidFill>
                  <a:prstClr val="black"/>
                </a:solidFill>
                <a:latin typeface="Courier"/>
              </a:rPr>
              <a:t>(</a:t>
            </a:r>
            <a:r>
              <a:rPr lang="it-IT" sz="1100" dirty="0" err="1" smtClean="0">
                <a:solidFill>
                  <a:prstClr val="black"/>
                </a:solidFill>
                <a:latin typeface="Courier"/>
              </a:rPr>
              <a:t>img.copy</a:t>
            </a:r>
            <a:r>
              <a:rPr lang="it-IT" sz="1100" dirty="0" smtClean="0">
                <a:solidFill>
                  <a:prstClr val="black"/>
                </a:solidFill>
                <a:latin typeface="Courier"/>
              </a:rPr>
              <a:t>(), </a:t>
            </a:r>
            <a:r>
              <a:rPr lang="it-IT" sz="1100" dirty="0">
                <a:solidFill>
                  <a:prstClr val="black"/>
                </a:solidFill>
                <a:latin typeface="Courier"/>
              </a:rPr>
              <a:t>cv2.RETR_LIST, cv2.CHAIN_APPROX_SIMPLE)</a:t>
            </a:r>
          </a:p>
          <a:p>
            <a:r>
              <a:rPr lang="it-IT" sz="1100" dirty="0">
                <a:solidFill>
                  <a:prstClr val="black"/>
                </a:solidFill>
                <a:latin typeface="Courier"/>
              </a:rPr>
              <a:t>    </a:t>
            </a:r>
            <a:r>
              <a:rPr lang="it-IT" sz="1100" dirty="0">
                <a:solidFill>
                  <a:srgbClr val="6A006C"/>
                </a:solidFill>
                <a:latin typeface="Monaco"/>
              </a:rPr>
              <a:t>for</a:t>
            </a:r>
            <a:r>
              <a:rPr lang="it-IT" sz="1100" dirty="0">
                <a:solidFill>
                  <a:prstClr val="black"/>
                </a:solidFill>
                <a:latin typeface="Courier"/>
              </a:rPr>
              <a:t> </a:t>
            </a:r>
            <a:r>
              <a:rPr lang="it-IT" sz="1100" dirty="0" err="1">
                <a:solidFill>
                  <a:prstClr val="black"/>
                </a:solidFill>
                <a:latin typeface="Courier"/>
              </a:rPr>
              <a:t>cnt</a:t>
            </a:r>
            <a:r>
              <a:rPr lang="it-IT" sz="1100" dirty="0">
                <a:solidFill>
                  <a:prstClr val="black"/>
                </a:solidFill>
                <a:latin typeface="Courier"/>
              </a:rPr>
              <a:t> </a:t>
            </a:r>
            <a:r>
              <a:rPr lang="it-IT" sz="1100" dirty="0">
                <a:solidFill>
                  <a:srgbClr val="6A006C"/>
                </a:solidFill>
                <a:latin typeface="Monaco"/>
              </a:rPr>
              <a:t>in</a:t>
            </a:r>
            <a:r>
              <a:rPr lang="it-IT" sz="1100" dirty="0">
                <a:solidFill>
                  <a:prstClr val="black"/>
                </a:solidFill>
                <a:latin typeface="Courier"/>
              </a:rPr>
              <a:t> </a:t>
            </a:r>
            <a:r>
              <a:rPr lang="it-IT" sz="1100" dirty="0" err="1">
                <a:solidFill>
                  <a:prstClr val="black"/>
                </a:solidFill>
                <a:latin typeface="Courier"/>
              </a:rPr>
              <a:t>contours</a:t>
            </a:r>
            <a:r>
              <a:rPr lang="it-IT" sz="1100" dirty="0">
                <a:solidFill>
                  <a:prstClr val="black"/>
                </a:solidFill>
                <a:latin typeface="Courier"/>
              </a:rPr>
              <a:t>:</a:t>
            </a:r>
          </a:p>
          <a:p>
            <a:r>
              <a:rPr lang="it-IT" sz="1100" dirty="0">
                <a:solidFill>
                  <a:prstClr val="black"/>
                </a:solidFill>
                <a:latin typeface="Courier"/>
              </a:rPr>
              <a:t>        </a:t>
            </a:r>
            <a:r>
              <a:rPr lang="it-IT" sz="1100" dirty="0" err="1">
                <a:solidFill>
                  <a:prstClr val="black"/>
                </a:solidFill>
                <a:latin typeface="Monaco"/>
              </a:rPr>
              <a:t>cnt_len</a:t>
            </a:r>
            <a:r>
              <a:rPr lang="it-IT" sz="1100" dirty="0">
                <a:solidFill>
                  <a:prstClr val="black"/>
                </a:solidFill>
                <a:latin typeface="Courier"/>
              </a:rPr>
              <a:t> = cv2.arcLength(</a:t>
            </a:r>
            <a:r>
              <a:rPr lang="it-IT" sz="1100" dirty="0" err="1">
                <a:solidFill>
                  <a:prstClr val="black"/>
                </a:solidFill>
                <a:latin typeface="Courier"/>
              </a:rPr>
              <a:t>cnt</a:t>
            </a:r>
            <a:r>
              <a:rPr lang="it-IT" sz="1100" dirty="0">
                <a:solidFill>
                  <a:prstClr val="black"/>
                </a:solidFill>
                <a:latin typeface="Courier"/>
              </a:rPr>
              <a:t>, </a:t>
            </a:r>
            <a:r>
              <a:rPr lang="it-IT" sz="1100" dirty="0">
                <a:solidFill>
                  <a:srgbClr val="6A006C"/>
                </a:solidFill>
                <a:latin typeface="Monaco"/>
              </a:rPr>
              <a:t>True</a:t>
            </a:r>
            <a:r>
              <a:rPr lang="it-IT" sz="1100" dirty="0">
                <a:solidFill>
                  <a:prstClr val="black"/>
                </a:solidFill>
                <a:latin typeface="Courier"/>
              </a:rPr>
              <a:t>)</a:t>
            </a:r>
          </a:p>
          <a:p>
            <a:r>
              <a:rPr lang="it-IT" sz="1100" dirty="0">
                <a:solidFill>
                  <a:prstClr val="black"/>
                </a:solidFill>
                <a:latin typeface="Courier"/>
              </a:rPr>
              <a:t>        </a:t>
            </a:r>
            <a:r>
              <a:rPr lang="it-IT" sz="1100" dirty="0" err="1" smtClean="0">
                <a:solidFill>
                  <a:prstClr val="black"/>
                </a:solidFill>
                <a:latin typeface="Monaco"/>
              </a:rPr>
              <a:t>poly</a:t>
            </a:r>
            <a:r>
              <a:rPr lang="it-IT" sz="1100" dirty="0" smtClean="0">
                <a:solidFill>
                  <a:prstClr val="black"/>
                </a:solidFill>
                <a:latin typeface="Courier"/>
              </a:rPr>
              <a:t> </a:t>
            </a:r>
            <a:r>
              <a:rPr lang="it-IT" sz="1100" dirty="0">
                <a:solidFill>
                  <a:prstClr val="black"/>
                </a:solidFill>
                <a:latin typeface="Courier"/>
              </a:rPr>
              <a:t>= </a:t>
            </a:r>
            <a:r>
              <a:rPr lang="it-IT" sz="1600" dirty="0">
                <a:solidFill>
                  <a:prstClr val="black"/>
                </a:solidFill>
                <a:latin typeface="Courier"/>
              </a:rPr>
              <a:t>cv2.approxPolyDP</a:t>
            </a:r>
            <a:r>
              <a:rPr lang="it-IT" sz="1100" dirty="0">
                <a:solidFill>
                  <a:prstClr val="black"/>
                </a:solidFill>
                <a:latin typeface="Courier"/>
              </a:rPr>
              <a:t>(</a:t>
            </a:r>
            <a:r>
              <a:rPr lang="it-IT" sz="1100" dirty="0" err="1">
                <a:solidFill>
                  <a:prstClr val="black"/>
                </a:solidFill>
                <a:latin typeface="Courier"/>
              </a:rPr>
              <a:t>cnt</a:t>
            </a:r>
            <a:r>
              <a:rPr lang="it-IT" sz="1100" dirty="0">
                <a:solidFill>
                  <a:prstClr val="black"/>
                </a:solidFill>
                <a:latin typeface="Courier"/>
              </a:rPr>
              <a:t>, </a:t>
            </a:r>
            <a:r>
              <a:rPr lang="it-IT" sz="1100" dirty="0">
                <a:solidFill>
                  <a:prstClr val="black"/>
                </a:solidFill>
                <a:latin typeface="Monaco"/>
              </a:rPr>
              <a:t>0</a:t>
            </a:r>
            <a:r>
              <a:rPr lang="it-IT" sz="1100" dirty="0">
                <a:solidFill>
                  <a:prstClr val="black"/>
                </a:solidFill>
                <a:latin typeface="Courier"/>
              </a:rPr>
              <a:t>.</a:t>
            </a:r>
            <a:r>
              <a:rPr lang="it-IT" sz="1100" dirty="0">
                <a:solidFill>
                  <a:prstClr val="black"/>
                </a:solidFill>
                <a:latin typeface="Monaco"/>
              </a:rPr>
              <a:t>02</a:t>
            </a:r>
            <a:r>
              <a:rPr lang="it-IT" sz="1100" dirty="0">
                <a:solidFill>
                  <a:prstClr val="black"/>
                </a:solidFill>
                <a:latin typeface="Courier"/>
              </a:rPr>
              <a:t>*</a:t>
            </a:r>
            <a:r>
              <a:rPr lang="it-IT" sz="1100" dirty="0" err="1">
                <a:solidFill>
                  <a:prstClr val="black"/>
                </a:solidFill>
                <a:latin typeface="Courier"/>
              </a:rPr>
              <a:t>cnt_len</a:t>
            </a:r>
            <a:r>
              <a:rPr lang="it-IT" sz="1100" dirty="0">
                <a:solidFill>
                  <a:prstClr val="black"/>
                </a:solidFill>
                <a:latin typeface="Courier"/>
              </a:rPr>
              <a:t>, </a:t>
            </a:r>
            <a:r>
              <a:rPr lang="it-IT" sz="1100" dirty="0">
                <a:solidFill>
                  <a:srgbClr val="6A006C"/>
                </a:solidFill>
                <a:latin typeface="Monaco"/>
              </a:rPr>
              <a:t>True</a:t>
            </a:r>
            <a:r>
              <a:rPr lang="it-IT" sz="1100" dirty="0">
                <a:solidFill>
                  <a:prstClr val="black"/>
                </a:solidFill>
                <a:latin typeface="Courier"/>
              </a:rPr>
              <a:t>)</a:t>
            </a:r>
          </a:p>
          <a:p>
            <a:r>
              <a:rPr lang="it-IT" sz="1100" dirty="0">
                <a:solidFill>
                  <a:prstClr val="black"/>
                </a:solidFill>
                <a:latin typeface="Courier"/>
              </a:rPr>
              <a:t>        </a:t>
            </a:r>
            <a:r>
              <a:rPr lang="it-IT" sz="1100" dirty="0" err="1">
                <a:solidFill>
                  <a:srgbClr val="6A006C"/>
                </a:solidFill>
                <a:latin typeface="Monaco"/>
              </a:rPr>
              <a:t>if</a:t>
            </a:r>
            <a:r>
              <a:rPr lang="it-IT" sz="1100" dirty="0">
                <a:solidFill>
                  <a:srgbClr val="291B65"/>
                </a:solidFill>
                <a:latin typeface="Monaco"/>
              </a:rPr>
              <a:t> </a:t>
            </a:r>
            <a:r>
              <a:rPr lang="it-IT" sz="1100" dirty="0" err="1">
                <a:solidFill>
                  <a:srgbClr val="291B65"/>
                </a:solidFill>
                <a:latin typeface="Monaco"/>
              </a:rPr>
              <a:t>len</a:t>
            </a:r>
            <a:r>
              <a:rPr lang="it-IT" sz="1100" dirty="0" smtClean="0">
                <a:solidFill>
                  <a:prstClr val="black"/>
                </a:solidFill>
                <a:latin typeface="Courier"/>
              </a:rPr>
              <a:t>(</a:t>
            </a:r>
            <a:r>
              <a:rPr lang="it-IT" sz="1100" dirty="0" err="1" smtClean="0">
                <a:solidFill>
                  <a:prstClr val="black"/>
                </a:solidFill>
                <a:latin typeface="Courier"/>
              </a:rPr>
              <a:t>poly</a:t>
            </a:r>
            <a:r>
              <a:rPr lang="it-IT" sz="1100" dirty="0" smtClean="0">
                <a:solidFill>
                  <a:prstClr val="black"/>
                </a:solidFill>
                <a:latin typeface="Courier"/>
              </a:rPr>
              <a:t>) </a:t>
            </a:r>
            <a:r>
              <a:rPr lang="it-IT" sz="1100" dirty="0">
                <a:solidFill>
                  <a:prstClr val="black"/>
                </a:solidFill>
                <a:latin typeface="Courier"/>
              </a:rPr>
              <a:t>== </a:t>
            </a:r>
            <a:r>
              <a:rPr lang="it-IT" sz="1100" dirty="0">
                <a:solidFill>
                  <a:prstClr val="black"/>
                </a:solidFill>
                <a:latin typeface="Monaco"/>
              </a:rPr>
              <a:t>4</a:t>
            </a:r>
            <a:r>
              <a:rPr lang="it-IT" sz="1100" dirty="0">
                <a:solidFill>
                  <a:prstClr val="black"/>
                </a:solidFill>
                <a:latin typeface="Courier"/>
              </a:rPr>
              <a:t> </a:t>
            </a:r>
            <a:r>
              <a:rPr lang="it-IT" sz="1100" dirty="0">
                <a:solidFill>
                  <a:srgbClr val="6A006C"/>
                </a:solidFill>
                <a:latin typeface="Monaco"/>
              </a:rPr>
              <a:t>and</a:t>
            </a:r>
            <a:r>
              <a:rPr lang="it-IT" sz="1100" dirty="0">
                <a:solidFill>
                  <a:prstClr val="black"/>
                </a:solidFill>
                <a:latin typeface="Courier"/>
              </a:rPr>
              <a:t> cv2.contourArea</a:t>
            </a:r>
            <a:r>
              <a:rPr lang="it-IT" sz="1100" dirty="0" smtClean="0">
                <a:solidFill>
                  <a:prstClr val="black"/>
                </a:solidFill>
                <a:latin typeface="Courier"/>
              </a:rPr>
              <a:t>(</a:t>
            </a:r>
            <a:r>
              <a:rPr lang="it-IT" sz="1100" dirty="0" err="1" smtClean="0">
                <a:solidFill>
                  <a:prstClr val="black"/>
                </a:solidFill>
                <a:latin typeface="Courier"/>
              </a:rPr>
              <a:t>poly</a:t>
            </a:r>
            <a:r>
              <a:rPr lang="it-IT" sz="1100" dirty="0" smtClean="0">
                <a:solidFill>
                  <a:prstClr val="black"/>
                </a:solidFill>
                <a:latin typeface="Courier"/>
              </a:rPr>
              <a:t>) </a:t>
            </a:r>
            <a:r>
              <a:rPr lang="it-IT" sz="1100" dirty="0">
                <a:solidFill>
                  <a:prstClr val="black"/>
                </a:solidFill>
                <a:latin typeface="Courier"/>
              </a:rPr>
              <a:t>&gt; </a:t>
            </a:r>
            <a:r>
              <a:rPr lang="it-IT" sz="1100" dirty="0" err="1">
                <a:solidFill>
                  <a:prstClr val="black"/>
                </a:solidFill>
                <a:latin typeface="Courier"/>
              </a:rPr>
              <a:t>min_area</a:t>
            </a:r>
            <a:r>
              <a:rPr lang="it-IT" sz="1100" dirty="0">
                <a:solidFill>
                  <a:prstClr val="black"/>
                </a:solidFill>
                <a:latin typeface="Courier"/>
              </a:rPr>
              <a:t> </a:t>
            </a:r>
            <a:r>
              <a:rPr lang="it-IT" sz="1100" dirty="0">
                <a:solidFill>
                  <a:srgbClr val="6A006C"/>
                </a:solidFill>
                <a:latin typeface="Monaco"/>
              </a:rPr>
              <a:t>and</a:t>
            </a:r>
            <a:r>
              <a:rPr lang="it-IT" sz="1100" dirty="0">
                <a:solidFill>
                  <a:prstClr val="black"/>
                </a:solidFill>
                <a:latin typeface="Courier"/>
              </a:rPr>
              <a:t> cv2.isContourConvex</a:t>
            </a:r>
            <a:r>
              <a:rPr lang="it-IT" sz="1100" dirty="0" smtClean="0">
                <a:solidFill>
                  <a:prstClr val="black"/>
                </a:solidFill>
                <a:latin typeface="Courier"/>
              </a:rPr>
              <a:t>(</a:t>
            </a:r>
            <a:r>
              <a:rPr lang="it-IT" sz="1100" dirty="0" err="1" smtClean="0">
                <a:solidFill>
                  <a:prstClr val="black"/>
                </a:solidFill>
                <a:latin typeface="Courier"/>
              </a:rPr>
              <a:t>poly</a:t>
            </a:r>
            <a:r>
              <a:rPr lang="it-IT" sz="1100" dirty="0" smtClean="0">
                <a:solidFill>
                  <a:prstClr val="black"/>
                </a:solidFill>
                <a:latin typeface="Courier"/>
              </a:rPr>
              <a:t>)</a:t>
            </a:r>
            <a:r>
              <a:rPr lang="it-IT" sz="1100" dirty="0">
                <a:solidFill>
                  <a:prstClr val="black"/>
                </a:solidFill>
                <a:latin typeface="Courier"/>
              </a:rPr>
              <a:t>:</a:t>
            </a:r>
            <a:endParaRPr lang="en-GB" sz="1100" dirty="0"/>
          </a:p>
        </p:txBody>
      </p:sp>
      <p:pic>
        <p:nvPicPr>
          <p:cNvPr id="15" name="Picture 14" descr="books 4 Dilated Edg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0302" y="1231763"/>
            <a:ext cx="1309835" cy="1746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47775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a:t>
            </a:r>
            <a:endParaRPr lang="en-GB" dirty="0"/>
          </a:p>
        </p:txBody>
      </p:sp>
      <p:sp>
        <p:nvSpPr>
          <p:cNvPr id="3" name="Content Placeholder 2"/>
          <p:cNvSpPr>
            <a:spLocks noGrp="1"/>
          </p:cNvSpPr>
          <p:nvPr>
            <p:ph idx="1"/>
          </p:nvPr>
        </p:nvSpPr>
        <p:spPr/>
        <p:txBody>
          <a:bodyPr/>
          <a:lstStyle/>
          <a:p>
            <a:pPr marL="0" indent="0">
              <a:buNone/>
            </a:pPr>
            <a:endParaRPr lang="en-GB" dirty="0" smtClean="0"/>
          </a:p>
          <a:p>
            <a:endParaRPr lang="en-GB" dirty="0"/>
          </a:p>
        </p:txBody>
      </p:sp>
      <p:pic>
        <p:nvPicPr>
          <p:cNvPr id="4" name="Picture 3"/>
          <p:cNvPicPr>
            <a:picLocks noChangeAspect="1"/>
          </p:cNvPicPr>
          <p:nvPr/>
        </p:nvPicPr>
        <p:blipFill>
          <a:blip r:embed="rId3"/>
          <a:stretch>
            <a:fillRect/>
          </a:stretch>
        </p:blipFill>
        <p:spPr>
          <a:xfrm rot="593501">
            <a:off x="3569406" y="1804870"/>
            <a:ext cx="2737996" cy="4104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228315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Where is the Page?</a:t>
            </a:r>
            <a:endParaRPr lang="en-GB" dirty="0"/>
          </a:p>
        </p:txBody>
      </p:sp>
      <p:sp>
        <p:nvSpPr>
          <p:cNvPr id="16" name="Content Placeholder 15"/>
          <p:cNvSpPr>
            <a:spLocks noGrp="1"/>
          </p:cNvSpPr>
          <p:nvPr>
            <p:ph idx="1"/>
          </p:nvPr>
        </p:nvSpPr>
        <p:spPr>
          <a:xfrm>
            <a:off x="457200" y="1600201"/>
            <a:ext cx="8229600" cy="2678254"/>
          </a:xfrm>
        </p:spPr>
        <p:txBody>
          <a:bodyPr>
            <a:noAutofit/>
          </a:bodyPr>
          <a:lstStyle/>
          <a:p>
            <a:pPr marL="0" indent="0">
              <a:buNone/>
            </a:pPr>
            <a:r>
              <a:rPr lang="en-GB" sz="1200" dirty="0" err="1">
                <a:solidFill>
                  <a:srgbClr val="6A006C"/>
                </a:solidFill>
                <a:latin typeface="Monaco"/>
              </a:rPr>
              <a:t>def</a:t>
            </a:r>
            <a:r>
              <a:rPr lang="en-GB" sz="1200" dirty="0">
                <a:solidFill>
                  <a:prstClr val="black"/>
                </a:solidFill>
                <a:latin typeface="Courier"/>
              </a:rPr>
              <a:t> </a:t>
            </a:r>
            <a:r>
              <a:rPr lang="en-GB" sz="1200" dirty="0" err="1">
                <a:solidFill>
                  <a:srgbClr val="0000FD"/>
                </a:solidFill>
                <a:latin typeface="Monaco"/>
              </a:rPr>
              <a:t>find_page_with_canny</a:t>
            </a:r>
            <a:r>
              <a:rPr lang="en-GB" sz="1200" dirty="0">
                <a:solidFill>
                  <a:prstClr val="black"/>
                </a:solidFill>
                <a:latin typeface="Courier"/>
              </a:rPr>
              <a:t>(</a:t>
            </a:r>
            <a:r>
              <a:rPr lang="en-GB" sz="1200" dirty="0" err="1">
                <a:solidFill>
                  <a:prstClr val="black"/>
                </a:solidFill>
                <a:latin typeface="Courier"/>
              </a:rPr>
              <a:t>img</a:t>
            </a:r>
            <a:r>
              <a:rPr lang="en-GB" sz="1200" dirty="0">
                <a:solidFill>
                  <a:prstClr val="black"/>
                </a:solidFill>
                <a:latin typeface="Courier"/>
              </a:rPr>
              <a:t>):</a:t>
            </a:r>
          </a:p>
          <a:p>
            <a:pPr marL="0" indent="0">
              <a:buNone/>
            </a:pPr>
            <a:r>
              <a:rPr lang="en-GB" sz="1200" dirty="0">
                <a:solidFill>
                  <a:prstClr val="black"/>
                </a:solidFill>
                <a:latin typeface="Courier"/>
              </a:rPr>
              <a:t>    </a:t>
            </a:r>
            <a:r>
              <a:rPr lang="en-GB" sz="1200" dirty="0">
                <a:solidFill>
                  <a:srgbClr val="610531"/>
                </a:solidFill>
                <a:latin typeface="Monaco"/>
              </a:rPr>
              <a:t>'''Find the page in the image.'''</a:t>
            </a:r>
            <a:endParaRPr lang="en-GB" sz="1200" dirty="0">
              <a:solidFill>
                <a:prstClr val="black"/>
              </a:solidFill>
              <a:latin typeface="Courier"/>
            </a:endParaRPr>
          </a:p>
          <a:p>
            <a:pPr marL="0" indent="0">
              <a:buNone/>
            </a:pPr>
            <a:r>
              <a:rPr lang="en-GB" sz="1200" dirty="0">
                <a:solidFill>
                  <a:prstClr val="black"/>
                </a:solidFill>
                <a:latin typeface="Courier"/>
              </a:rPr>
              <a:t>    </a:t>
            </a:r>
            <a:r>
              <a:rPr lang="en-GB" sz="1200" dirty="0" err="1">
                <a:solidFill>
                  <a:prstClr val="black"/>
                </a:solidFill>
                <a:latin typeface="Monaco"/>
              </a:rPr>
              <a:t>gray</a:t>
            </a:r>
            <a:r>
              <a:rPr lang="en-GB" sz="1200" dirty="0">
                <a:solidFill>
                  <a:prstClr val="black"/>
                </a:solidFill>
                <a:latin typeface="Courier"/>
              </a:rPr>
              <a:t> = cv2.cvtColor(</a:t>
            </a:r>
            <a:r>
              <a:rPr lang="en-GB" sz="1200" dirty="0" err="1">
                <a:solidFill>
                  <a:prstClr val="black"/>
                </a:solidFill>
                <a:latin typeface="Courier"/>
              </a:rPr>
              <a:t>img</a:t>
            </a:r>
            <a:r>
              <a:rPr lang="en-GB" sz="1200" dirty="0">
                <a:solidFill>
                  <a:prstClr val="black"/>
                </a:solidFill>
                <a:latin typeface="Courier"/>
              </a:rPr>
              <a:t>, cv2.COLOR_BGR2GRAY)</a:t>
            </a:r>
          </a:p>
          <a:p>
            <a:pPr marL="0" indent="0">
              <a:buNone/>
            </a:pPr>
            <a:r>
              <a:rPr lang="en-GB" sz="1200" dirty="0" smtClean="0">
                <a:solidFill>
                  <a:prstClr val="black"/>
                </a:solidFill>
                <a:latin typeface="Monaco"/>
              </a:rPr>
              <a:t>    median</a:t>
            </a:r>
            <a:r>
              <a:rPr lang="en-GB" sz="1200" dirty="0" smtClean="0">
                <a:solidFill>
                  <a:prstClr val="black"/>
                </a:solidFill>
                <a:latin typeface="Courier"/>
              </a:rPr>
              <a:t> </a:t>
            </a:r>
            <a:r>
              <a:rPr lang="en-GB" sz="1200" dirty="0">
                <a:solidFill>
                  <a:prstClr val="black"/>
                </a:solidFill>
                <a:latin typeface="Courier"/>
              </a:rPr>
              <a:t>= cv2.medianBlur(</a:t>
            </a:r>
            <a:r>
              <a:rPr lang="en-GB" sz="1200" dirty="0" err="1">
                <a:solidFill>
                  <a:prstClr val="black"/>
                </a:solidFill>
                <a:latin typeface="Courier"/>
              </a:rPr>
              <a:t>gray</a:t>
            </a:r>
            <a:r>
              <a:rPr lang="en-GB" sz="1200" dirty="0">
                <a:solidFill>
                  <a:prstClr val="black"/>
                </a:solidFill>
                <a:latin typeface="Courier"/>
              </a:rPr>
              <a:t>, </a:t>
            </a:r>
            <a:r>
              <a:rPr lang="en-GB" sz="1200" dirty="0">
                <a:solidFill>
                  <a:prstClr val="black"/>
                </a:solidFill>
                <a:latin typeface="Monaco"/>
              </a:rPr>
              <a:t>7</a:t>
            </a:r>
            <a:r>
              <a:rPr lang="en-GB" sz="1200" dirty="0">
                <a:solidFill>
                  <a:prstClr val="black"/>
                </a:solidFill>
                <a:latin typeface="Courier"/>
              </a:rPr>
              <a:t>)</a:t>
            </a:r>
          </a:p>
          <a:p>
            <a:pPr marL="0" indent="0">
              <a:buNone/>
            </a:pPr>
            <a:r>
              <a:rPr lang="en-GB" sz="1200" dirty="0" smtClean="0">
                <a:solidFill>
                  <a:prstClr val="black"/>
                </a:solidFill>
                <a:latin typeface="Monaco"/>
              </a:rPr>
              <a:t>    edges</a:t>
            </a:r>
            <a:r>
              <a:rPr lang="en-GB" sz="1200" dirty="0" smtClean="0">
                <a:solidFill>
                  <a:prstClr val="black"/>
                </a:solidFill>
                <a:latin typeface="Courier"/>
              </a:rPr>
              <a:t> = cv2.Canny(median, </a:t>
            </a:r>
            <a:r>
              <a:rPr lang="en-GB" sz="1200" dirty="0" smtClean="0">
                <a:solidFill>
                  <a:prstClr val="black"/>
                </a:solidFill>
                <a:latin typeface="Monaco"/>
              </a:rPr>
              <a:t>10</a:t>
            </a:r>
            <a:r>
              <a:rPr lang="en-GB" sz="1200" dirty="0" smtClean="0">
                <a:solidFill>
                  <a:prstClr val="black"/>
                </a:solidFill>
                <a:latin typeface="Courier"/>
              </a:rPr>
              <a:t>, </a:t>
            </a:r>
            <a:r>
              <a:rPr lang="en-GB" sz="1200" dirty="0" smtClean="0">
                <a:solidFill>
                  <a:prstClr val="black"/>
                </a:solidFill>
                <a:latin typeface="Monaco"/>
              </a:rPr>
              <a:t>20</a:t>
            </a:r>
            <a:r>
              <a:rPr lang="en-GB" sz="1200" dirty="0" smtClean="0">
                <a:solidFill>
                  <a:prstClr val="black"/>
                </a:solidFill>
                <a:latin typeface="Courier"/>
              </a:rPr>
              <a:t>, </a:t>
            </a:r>
            <a:r>
              <a:rPr lang="en-GB" sz="1200" dirty="0" err="1" smtClean="0">
                <a:solidFill>
                  <a:prstClr val="black"/>
                </a:solidFill>
                <a:latin typeface="Monaco"/>
              </a:rPr>
              <a:t>apertureSize</a:t>
            </a:r>
            <a:r>
              <a:rPr lang="en-GB" sz="1200" dirty="0" smtClean="0">
                <a:solidFill>
                  <a:prstClr val="black"/>
                </a:solidFill>
                <a:latin typeface="Courier"/>
              </a:rPr>
              <a:t>=</a:t>
            </a:r>
            <a:r>
              <a:rPr lang="en-GB" sz="1200" dirty="0" smtClean="0">
                <a:solidFill>
                  <a:prstClr val="black"/>
                </a:solidFill>
                <a:latin typeface="Monaco"/>
              </a:rPr>
              <a:t>3</a:t>
            </a:r>
            <a:r>
              <a:rPr lang="en-GB" sz="1200" dirty="0" smtClean="0">
                <a:solidFill>
                  <a:prstClr val="black"/>
                </a:solidFill>
                <a:latin typeface="Courier"/>
              </a:rPr>
              <a:t>)</a:t>
            </a:r>
          </a:p>
          <a:p>
            <a:pPr marL="0" indent="0">
              <a:buNone/>
            </a:pPr>
            <a:r>
              <a:rPr lang="en-US" sz="1200" dirty="0" smtClean="0">
                <a:solidFill>
                  <a:prstClr val="black"/>
                </a:solidFill>
                <a:latin typeface="Monaco"/>
              </a:rPr>
              <a:t>    dilated</a:t>
            </a:r>
            <a:r>
              <a:rPr lang="en-US" sz="1200" dirty="0" smtClean="0">
                <a:solidFill>
                  <a:prstClr val="black"/>
                </a:solidFill>
                <a:latin typeface="Courier"/>
              </a:rPr>
              <a:t> = cv2.dilate(edges, </a:t>
            </a:r>
            <a:r>
              <a:rPr lang="en-US" sz="1200" dirty="0" smtClean="0">
                <a:solidFill>
                  <a:prstClr val="black"/>
                </a:solidFill>
                <a:latin typeface="Monaco"/>
              </a:rPr>
              <a:t>kernel</a:t>
            </a:r>
            <a:r>
              <a:rPr lang="en-US" sz="1200" dirty="0" smtClean="0">
                <a:solidFill>
                  <a:prstClr val="black"/>
                </a:solidFill>
                <a:latin typeface="Courier"/>
              </a:rPr>
              <a:t>=</a:t>
            </a:r>
            <a:r>
              <a:rPr lang="en-US" sz="1200" dirty="0" smtClean="0">
                <a:solidFill>
                  <a:srgbClr val="6A006C"/>
                </a:solidFill>
                <a:latin typeface="Monaco"/>
              </a:rPr>
              <a:t>None</a:t>
            </a:r>
            <a:r>
              <a:rPr lang="en-US" sz="1200" dirty="0" smtClean="0">
                <a:solidFill>
                  <a:prstClr val="black"/>
                </a:solidFill>
                <a:latin typeface="Courier"/>
              </a:rPr>
              <a:t>, </a:t>
            </a:r>
            <a:r>
              <a:rPr lang="en-US" sz="1200" dirty="0" smtClean="0">
                <a:solidFill>
                  <a:prstClr val="black"/>
                </a:solidFill>
                <a:latin typeface="Monaco"/>
              </a:rPr>
              <a:t>iterations</a:t>
            </a:r>
            <a:r>
              <a:rPr lang="en-US" sz="1200" dirty="0" smtClean="0">
                <a:solidFill>
                  <a:prstClr val="black"/>
                </a:solidFill>
                <a:latin typeface="Courier"/>
              </a:rPr>
              <a:t>=</a:t>
            </a:r>
            <a:r>
              <a:rPr lang="en-US" sz="1200" dirty="0" smtClean="0">
                <a:solidFill>
                  <a:prstClr val="black"/>
                </a:solidFill>
                <a:latin typeface="Monaco"/>
              </a:rPr>
              <a:t>1</a:t>
            </a:r>
            <a:r>
              <a:rPr lang="en-US" sz="1200" dirty="0" smtClean="0">
                <a:solidFill>
                  <a:prstClr val="black"/>
                </a:solidFill>
                <a:latin typeface="Courier"/>
              </a:rPr>
              <a:t>)</a:t>
            </a:r>
          </a:p>
          <a:p>
            <a:pPr marL="0" indent="0">
              <a:buNone/>
            </a:pPr>
            <a:r>
              <a:rPr lang="en-US" sz="1200" dirty="0" smtClean="0">
                <a:solidFill>
                  <a:prstClr val="black"/>
                </a:solidFill>
                <a:latin typeface="Monaco"/>
              </a:rPr>
              <a:t>    </a:t>
            </a:r>
            <a:r>
              <a:rPr lang="en-US" sz="1200" dirty="0" err="1" smtClean="0">
                <a:solidFill>
                  <a:prstClr val="black"/>
                </a:solidFill>
                <a:latin typeface="Monaco"/>
              </a:rPr>
              <a:t>min_page_area</a:t>
            </a:r>
            <a:r>
              <a:rPr lang="en-US" sz="1200" dirty="0" smtClean="0">
                <a:solidFill>
                  <a:prstClr val="black"/>
                </a:solidFill>
                <a:latin typeface="Courier"/>
              </a:rPr>
              <a:t> </a:t>
            </a:r>
            <a:r>
              <a:rPr lang="en-US" sz="1200" dirty="0">
                <a:solidFill>
                  <a:prstClr val="black"/>
                </a:solidFill>
                <a:latin typeface="Courier"/>
              </a:rPr>
              <a:t>= </a:t>
            </a:r>
            <a:r>
              <a:rPr lang="en-US" sz="1200" dirty="0" err="1">
                <a:solidFill>
                  <a:prstClr val="black"/>
                </a:solidFill>
                <a:latin typeface="Courier"/>
              </a:rPr>
              <a:t>img.shape</a:t>
            </a:r>
            <a:r>
              <a:rPr lang="en-US" sz="1200" dirty="0">
                <a:solidFill>
                  <a:prstClr val="black"/>
                </a:solidFill>
                <a:latin typeface="Courier"/>
              </a:rPr>
              <a:t>[</a:t>
            </a:r>
            <a:r>
              <a:rPr lang="en-US" sz="1200" dirty="0">
                <a:solidFill>
                  <a:prstClr val="black"/>
                </a:solidFill>
                <a:latin typeface="Monaco"/>
              </a:rPr>
              <a:t>0</a:t>
            </a:r>
            <a:r>
              <a:rPr lang="en-US" sz="1200" dirty="0">
                <a:solidFill>
                  <a:prstClr val="black"/>
                </a:solidFill>
                <a:latin typeface="Courier"/>
              </a:rPr>
              <a:t>] * </a:t>
            </a:r>
            <a:r>
              <a:rPr lang="en-US" sz="1200" dirty="0" err="1">
                <a:solidFill>
                  <a:prstClr val="black"/>
                </a:solidFill>
                <a:latin typeface="Courier"/>
              </a:rPr>
              <a:t>img.shape</a:t>
            </a:r>
            <a:r>
              <a:rPr lang="en-US" sz="1200" dirty="0">
                <a:solidFill>
                  <a:prstClr val="black"/>
                </a:solidFill>
                <a:latin typeface="Courier"/>
              </a:rPr>
              <a:t>[</a:t>
            </a:r>
            <a:r>
              <a:rPr lang="en-US" sz="1200" dirty="0">
                <a:solidFill>
                  <a:prstClr val="black"/>
                </a:solidFill>
                <a:latin typeface="Monaco"/>
              </a:rPr>
              <a:t>1</a:t>
            </a:r>
            <a:r>
              <a:rPr lang="en-US" sz="1200" dirty="0">
                <a:solidFill>
                  <a:prstClr val="black"/>
                </a:solidFill>
                <a:latin typeface="Courier"/>
              </a:rPr>
              <a:t>] / </a:t>
            </a:r>
            <a:r>
              <a:rPr lang="en-US" sz="1200" dirty="0">
                <a:solidFill>
                  <a:prstClr val="black"/>
                </a:solidFill>
                <a:latin typeface="Monaco"/>
              </a:rPr>
              <a:t>4</a:t>
            </a:r>
            <a:endParaRPr lang="en-US" sz="1200" dirty="0">
              <a:solidFill>
                <a:prstClr val="black"/>
              </a:solidFill>
              <a:latin typeface="Courier"/>
            </a:endParaRPr>
          </a:p>
          <a:p>
            <a:pPr marL="0" indent="0">
              <a:buNone/>
            </a:pPr>
            <a:r>
              <a:rPr lang="en-US" sz="1200" dirty="0">
                <a:solidFill>
                  <a:prstClr val="black"/>
                </a:solidFill>
                <a:latin typeface="Courier"/>
              </a:rPr>
              <a:t>    </a:t>
            </a:r>
            <a:r>
              <a:rPr lang="en-US" sz="1200" dirty="0">
                <a:solidFill>
                  <a:prstClr val="black"/>
                </a:solidFill>
                <a:latin typeface="Monaco"/>
              </a:rPr>
              <a:t>quads</a:t>
            </a:r>
            <a:r>
              <a:rPr lang="en-US" sz="1200" dirty="0">
                <a:solidFill>
                  <a:prstClr val="black"/>
                </a:solidFill>
                <a:latin typeface="Courier"/>
              </a:rPr>
              <a:t> = </a:t>
            </a:r>
            <a:r>
              <a:rPr lang="en-US" sz="1200" dirty="0" err="1">
                <a:solidFill>
                  <a:prstClr val="black"/>
                </a:solidFill>
                <a:latin typeface="Courier"/>
              </a:rPr>
              <a:t>find_quadrilaterals</a:t>
            </a:r>
            <a:r>
              <a:rPr lang="en-US" sz="1200" dirty="0">
                <a:solidFill>
                  <a:prstClr val="black"/>
                </a:solidFill>
                <a:latin typeface="Courier"/>
              </a:rPr>
              <a:t>(dilated, </a:t>
            </a:r>
            <a:r>
              <a:rPr lang="en-US" sz="1200" dirty="0" err="1">
                <a:solidFill>
                  <a:prstClr val="black"/>
                </a:solidFill>
                <a:latin typeface="Monaco"/>
              </a:rPr>
              <a:t>min_area</a:t>
            </a:r>
            <a:r>
              <a:rPr lang="en-US" sz="1200" dirty="0">
                <a:solidFill>
                  <a:prstClr val="black"/>
                </a:solidFill>
                <a:latin typeface="Courier"/>
              </a:rPr>
              <a:t>=</a:t>
            </a:r>
            <a:r>
              <a:rPr lang="en-US" sz="1200" dirty="0" err="1">
                <a:solidFill>
                  <a:prstClr val="black"/>
                </a:solidFill>
                <a:latin typeface="Courier"/>
              </a:rPr>
              <a:t>min_page_area</a:t>
            </a:r>
            <a:r>
              <a:rPr lang="en-US" sz="1200" dirty="0">
                <a:solidFill>
                  <a:prstClr val="black"/>
                </a:solidFill>
                <a:latin typeface="Courier"/>
              </a:rPr>
              <a:t>, </a:t>
            </a:r>
            <a:r>
              <a:rPr lang="en-US" sz="1200" dirty="0" err="1">
                <a:solidFill>
                  <a:prstClr val="black"/>
                </a:solidFill>
                <a:latin typeface="Monaco"/>
              </a:rPr>
              <a:t>cos_epsilon</a:t>
            </a:r>
            <a:r>
              <a:rPr lang="en-US" sz="1200" dirty="0">
                <a:solidFill>
                  <a:prstClr val="black"/>
                </a:solidFill>
                <a:latin typeface="Courier"/>
              </a:rPr>
              <a:t>=.</a:t>
            </a:r>
            <a:r>
              <a:rPr lang="en-US" sz="1200" dirty="0">
                <a:solidFill>
                  <a:prstClr val="black"/>
                </a:solidFill>
                <a:latin typeface="Monaco"/>
              </a:rPr>
              <a:t>8</a:t>
            </a:r>
            <a:r>
              <a:rPr lang="en-US" sz="1200" dirty="0">
                <a:solidFill>
                  <a:prstClr val="black"/>
                </a:solidFill>
                <a:latin typeface="Courier"/>
              </a:rPr>
              <a:t>)</a:t>
            </a:r>
          </a:p>
          <a:p>
            <a:pPr marL="0" indent="0">
              <a:buNone/>
            </a:pPr>
            <a:r>
              <a:rPr lang="en-US" sz="1200" dirty="0">
                <a:solidFill>
                  <a:prstClr val="black"/>
                </a:solidFill>
                <a:latin typeface="Courier"/>
              </a:rPr>
              <a:t>    </a:t>
            </a:r>
            <a:r>
              <a:rPr lang="en-US" sz="1200" dirty="0" err="1">
                <a:solidFill>
                  <a:prstClr val="black"/>
                </a:solidFill>
                <a:latin typeface="Monaco"/>
              </a:rPr>
              <a:t>quads_found</a:t>
            </a:r>
            <a:r>
              <a:rPr lang="en-US" sz="1200" dirty="0">
                <a:solidFill>
                  <a:prstClr val="black"/>
                </a:solidFill>
                <a:latin typeface="Courier"/>
              </a:rPr>
              <a:t> = </a:t>
            </a:r>
            <a:r>
              <a:rPr lang="en-US" sz="1200" dirty="0" err="1">
                <a:solidFill>
                  <a:prstClr val="black"/>
                </a:solidFill>
                <a:latin typeface="Courier"/>
              </a:rPr>
              <a:t>draw_contours</a:t>
            </a:r>
            <a:r>
              <a:rPr lang="en-US" sz="1200" dirty="0">
                <a:solidFill>
                  <a:prstClr val="black"/>
                </a:solidFill>
                <a:latin typeface="Courier"/>
              </a:rPr>
              <a:t>(</a:t>
            </a:r>
            <a:r>
              <a:rPr lang="en-US" sz="1200" dirty="0" err="1">
                <a:solidFill>
                  <a:prstClr val="black"/>
                </a:solidFill>
                <a:latin typeface="Courier"/>
              </a:rPr>
              <a:t>img</a:t>
            </a:r>
            <a:r>
              <a:rPr lang="en-US" sz="1200" dirty="0">
                <a:solidFill>
                  <a:prstClr val="black"/>
                </a:solidFill>
                <a:latin typeface="Courier"/>
              </a:rPr>
              <a:t>, quads)</a:t>
            </a:r>
          </a:p>
          <a:p>
            <a:pPr marL="0" indent="0">
              <a:buNone/>
            </a:pPr>
            <a:endParaRPr lang="en-GB" sz="1200" dirty="0"/>
          </a:p>
        </p:txBody>
      </p:sp>
      <p:sp>
        <p:nvSpPr>
          <p:cNvPr id="9" name="TextBox 8"/>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10" name="Picture 9" descr="books 1 Input ima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065" y="4271939"/>
            <a:ext cx="1309835" cy="1746446"/>
          </a:xfrm>
          <a:prstGeom prst="rect">
            <a:avLst/>
          </a:prstGeom>
          <a:ln>
            <a:noFill/>
          </a:ln>
          <a:effectLst>
            <a:outerShdw blurRad="292100" dist="139700" dir="2700000" algn="tl" rotWithShape="0">
              <a:srgbClr val="333333">
                <a:alpha val="65000"/>
              </a:srgbClr>
            </a:outerShdw>
          </a:effectLst>
        </p:spPr>
      </p:pic>
      <p:pic>
        <p:nvPicPr>
          <p:cNvPr id="11" name="Picture 10" descr="books 2 Median filtere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4817" y="4271939"/>
            <a:ext cx="1312042" cy="1749390"/>
          </a:xfrm>
          <a:prstGeom prst="rect">
            <a:avLst/>
          </a:prstGeom>
          <a:ln>
            <a:noFill/>
          </a:ln>
          <a:effectLst>
            <a:outerShdw blurRad="292100" dist="139700" dir="2700000" algn="tl" rotWithShape="0">
              <a:srgbClr val="333333">
                <a:alpha val="65000"/>
              </a:srgbClr>
            </a:outerShdw>
          </a:effectLst>
        </p:spPr>
      </p:pic>
      <p:pic>
        <p:nvPicPr>
          <p:cNvPr id="12" name="Picture 11" descr="books 3 Edg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0127" y="4271938"/>
            <a:ext cx="1312043" cy="1749391"/>
          </a:xfrm>
          <a:prstGeom prst="rect">
            <a:avLst/>
          </a:prstGeom>
          <a:ln>
            <a:noFill/>
          </a:ln>
          <a:effectLst>
            <a:outerShdw blurRad="292100" dist="139700" dir="2700000" algn="tl" rotWithShape="0">
              <a:srgbClr val="333333">
                <a:alpha val="65000"/>
              </a:srgbClr>
            </a:outerShdw>
          </a:effectLst>
        </p:spPr>
      </p:pic>
      <p:pic>
        <p:nvPicPr>
          <p:cNvPr id="13" name="Picture 12" descr="books 4 Dilated Edges.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2543" y="4271938"/>
            <a:ext cx="1309835" cy="1746447"/>
          </a:xfrm>
          <a:prstGeom prst="rect">
            <a:avLst/>
          </a:prstGeom>
          <a:ln>
            <a:noFill/>
          </a:ln>
          <a:effectLst>
            <a:outerShdw blurRad="292100" dist="139700" dir="2700000" algn="tl" rotWithShape="0">
              <a:srgbClr val="333333">
                <a:alpha val="65000"/>
              </a:srgbClr>
            </a:outerShdw>
          </a:effectLst>
        </p:spPr>
      </p:pic>
      <p:pic>
        <p:nvPicPr>
          <p:cNvPr id="14" name="Picture 13" descr="books 5 Page found.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3307" y="4271938"/>
            <a:ext cx="1312043" cy="17493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6391370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OCR Pipeline</a:t>
            </a:r>
            <a:endParaRPr lang="en-GB" dirty="0"/>
          </a:p>
        </p:txBody>
      </p:sp>
      <p:pic>
        <p:nvPicPr>
          <p:cNvPr id="4" name="Picture 3"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21787"/>
            <a:ext cx="1547856" cy="2063808"/>
          </a:xfrm>
          <a:prstGeom prst="rect">
            <a:avLst/>
          </a:prstGeom>
          <a:ln>
            <a:noFill/>
          </a:ln>
          <a:effectLst>
            <a:outerShdw blurRad="292100" dist="139700" dir="2700000" algn="tl" rotWithShape="0">
              <a:srgbClr val="333333">
                <a:alpha val="65000"/>
              </a:srgbClr>
            </a:outerShdw>
          </a:effectLst>
        </p:spPr>
      </p:pic>
      <p:grpSp>
        <p:nvGrpSpPr>
          <p:cNvPr id="10" name="Group 9"/>
          <p:cNvGrpSpPr/>
          <p:nvPr/>
        </p:nvGrpSpPr>
        <p:grpSpPr>
          <a:xfrm>
            <a:off x="2963387" y="1877416"/>
            <a:ext cx="1547856" cy="2063808"/>
            <a:chOff x="2612605" y="1875865"/>
            <a:chExt cx="1547856" cy="2063808"/>
          </a:xfrm>
        </p:grpSpPr>
        <p:pic>
          <p:nvPicPr>
            <p:cNvPr id="6" name="Picture 5" descr="IMG_4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2605" y="1875865"/>
              <a:ext cx="1547856" cy="2063808"/>
            </a:xfrm>
            <a:prstGeom prst="rect">
              <a:avLst/>
            </a:prstGeom>
            <a:ln>
              <a:noFill/>
            </a:ln>
            <a:effectLst>
              <a:outerShdw blurRad="292100" dist="139700" dir="2700000" algn="tl" rotWithShape="0">
                <a:srgbClr val="333333">
                  <a:alpha val="65000"/>
                </a:srgbClr>
              </a:outerShdw>
            </a:effectLst>
          </p:spPr>
        </p:pic>
        <p:sp>
          <p:nvSpPr>
            <p:cNvPr id="5" name="Rectangle 4"/>
            <p:cNvSpPr/>
            <p:nvPr/>
          </p:nvSpPr>
          <p:spPr>
            <a:xfrm>
              <a:off x="2963387" y="2249066"/>
              <a:ext cx="879756" cy="1250961"/>
            </a:xfrm>
            <a:prstGeom prst="rect">
              <a:avLst/>
            </a:prstGeom>
            <a:noFill/>
            <a:ln w="76200" cmpd="sng">
              <a:solidFill>
                <a:srgbClr val="00FF0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7" name="Picture 6" descr="IMG_4360.jpg"/>
          <p:cNvPicPr>
            <a:picLocks noChangeAspect="1"/>
          </p:cNvPicPr>
          <p:nvPr/>
        </p:nvPicPr>
        <p:blipFill rotWithShape="1">
          <a:blip r:embed="rId3">
            <a:extLst>
              <a:ext uri="{28A0092B-C50C-407E-A947-70E740481C1C}">
                <a14:useLocalDpi xmlns:a14="http://schemas.microsoft.com/office/drawing/2010/main" val="0"/>
              </a:ext>
            </a:extLst>
          </a:blip>
          <a:srcRect l="21363" t="17750" r="22227" b="22500"/>
          <a:stretch/>
        </p:blipFill>
        <p:spPr>
          <a:xfrm>
            <a:off x="5549936" y="2292751"/>
            <a:ext cx="873141" cy="1233139"/>
          </a:xfrm>
          <a:prstGeom prst="rect">
            <a:avLst/>
          </a:prstGeom>
          <a:ln>
            <a:noFill/>
          </a:ln>
          <a:effectLst>
            <a:outerShdw blurRad="292100" dist="139700" dir="2700000" algn="tl" rotWithShape="0">
              <a:srgbClr val="333333">
                <a:alpha val="65000"/>
              </a:srgbClr>
            </a:outerShdw>
          </a:effectLst>
        </p:spPr>
      </p:pic>
      <p:pic>
        <p:nvPicPr>
          <p:cNvPr id="9" name="Picture 8" descr="IMG_4360.jpg"/>
          <p:cNvPicPr>
            <a:picLocks noChangeAspect="1"/>
          </p:cNvPicPr>
          <p:nvPr/>
        </p:nvPicPr>
        <p:blipFill rotWithShape="1">
          <a:blip r:embed="rId4">
            <a:extLst>
              <a:ext uri="{BEBA8EAE-BF5A-486C-A8C5-ECC9F3942E4B}">
                <a14:imgProps xmlns:a14="http://schemas.microsoft.com/office/drawing/2010/main">
                  <a14:imgLayer r:embed="rId5">
                    <a14:imgEffect>
                      <a14:artisticPhotocopy/>
                    </a14:imgEffect>
                    <a14:imgEffect>
                      <a14:saturation sat="0"/>
                    </a14:imgEffect>
                    <a14:imgEffect>
                      <a14:brightnessContrast contrast="70000"/>
                    </a14:imgEffect>
                  </a14:imgLayer>
                </a14:imgProps>
              </a:ext>
              <a:ext uri="{28A0092B-C50C-407E-A947-70E740481C1C}">
                <a14:useLocalDpi xmlns:a14="http://schemas.microsoft.com/office/drawing/2010/main" val="0"/>
              </a:ext>
            </a:extLst>
          </a:blip>
          <a:srcRect l="21363" t="17749" r="22227" b="22350"/>
          <a:stretch/>
        </p:blipFill>
        <p:spPr>
          <a:xfrm>
            <a:off x="7357002" y="2291199"/>
            <a:ext cx="873141" cy="1236242"/>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90721" y="5365156"/>
            <a:ext cx="5836435" cy="938719"/>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pPr lvl="1"/>
            <a:r>
              <a:rPr lang="en-GB" sz="1100" dirty="0" smtClean="0">
                <a:latin typeface="Courier"/>
                <a:cs typeface="Courier"/>
              </a:rPr>
              <a:t>“That’s not the point, Abe.”</a:t>
            </a:r>
          </a:p>
          <a:p>
            <a:pPr lvl="1"/>
            <a:r>
              <a:rPr lang="en-GB" sz="1100" dirty="0" smtClean="0">
                <a:latin typeface="Courier"/>
                <a:cs typeface="Courier"/>
              </a:rPr>
              <a:t>“What </a:t>
            </a:r>
            <a:r>
              <a:rPr lang="en-GB" sz="1100" i="1" dirty="0" smtClean="0">
                <a:latin typeface="Courier"/>
                <a:cs typeface="Courier"/>
              </a:rPr>
              <a:t>is</a:t>
            </a:r>
            <a:r>
              <a:rPr lang="en-GB" sz="1100" dirty="0" smtClean="0">
                <a:latin typeface="Courier"/>
                <a:cs typeface="Courier"/>
              </a:rPr>
              <a:t> the point, then?”</a:t>
            </a:r>
          </a:p>
          <a:p>
            <a:pPr lvl="1"/>
            <a:r>
              <a:rPr lang="en-GB" sz="1100" dirty="0" smtClean="0">
                <a:latin typeface="Courier"/>
                <a:cs typeface="Courier"/>
              </a:rPr>
              <a:t>“One-Point-Oh,” I said.</a:t>
            </a:r>
          </a:p>
          <a:p>
            <a:pPr lvl="1"/>
            <a:r>
              <a:rPr lang="en-GB" sz="1100" dirty="0" smtClean="0">
                <a:latin typeface="Courier"/>
                <a:cs typeface="Courier"/>
              </a:rPr>
              <a:t>“What?” replied Abe.</a:t>
            </a:r>
          </a:p>
          <a:p>
            <a:pPr lvl="1"/>
            <a:r>
              <a:rPr lang="en-GB" sz="1100" dirty="0" smtClean="0">
                <a:latin typeface="Courier"/>
                <a:cs typeface="Courier"/>
              </a:rPr>
              <a:t>“Being One-Point-</a:t>
            </a:r>
            <a:r>
              <a:rPr lang="en-GB" sz="1100" i="1" dirty="0" smtClean="0">
                <a:latin typeface="Courier"/>
                <a:cs typeface="Courier"/>
              </a:rPr>
              <a:t>Oh</a:t>
            </a:r>
            <a:r>
              <a:rPr lang="en-GB" sz="1100" dirty="0" smtClean="0">
                <a:latin typeface="Courier"/>
                <a:cs typeface="Courier"/>
              </a:rPr>
              <a:t>. The first to do something cool or new.”</a:t>
            </a:r>
          </a:p>
        </p:txBody>
      </p:sp>
      <p:sp>
        <p:nvSpPr>
          <p:cNvPr id="16" name="Rectangle 15"/>
          <p:cNvSpPr/>
          <p:nvPr/>
        </p:nvSpPr>
        <p:spPr>
          <a:xfrm>
            <a:off x="2646052" y="1417638"/>
            <a:ext cx="6229563" cy="2781751"/>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9" name="Straight Arrow Connector 18"/>
          <p:cNvCxnSpPr/>
          <p:nvPr/>
        </p:nvCxnSpPr>
        <p:spPr>
          <a:xfrm>
            <a:off x="2283165" y="2434033"/>
            <a:ext cx="529210" cy="1814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701374" y="2865091"/>
            <a:ext cx="6360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6622691" y="3011339"/>
            <a:ext cx="63609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62857" y="3936290"/>
            <a:ext cx="0" cy="79571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a:off x="5035059" y="5834516"/>
            <a:ext cx="138801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Explosion 1 28"/>
          <p:cNvSpPr/>
          <p:nvPr/>
        </p:nvSpPr>
        <p:spPr>
          <a:xfrm>
            <a:off x="6622691" y="4732000"/>
            <a:ext cx="2064109" cy="1768831"/>
          </a:xfrm>
          <a:prstGeom prst="irregularSeal1">
            <a:avLst/>
          </a:prstGeom>
          <a:solidFill>
            <a:schemeClr val="bg2"/>
          </a:solidFill>
          <a:ln>
            <a:solidFill>
              <a:schemeClr val="tx1"/>
            </a:solidFill>
          </a:ln>
          <a:effectLst>
            <a:glow rad="139700">
              <a:schemeClr val="accent3">
                <a:satMod val="175000"/>
                <a:alpha val="40000"/>
              </a:schemeClr>
            </a:glow>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Magic happens here</a:t>
            </a:r>
            <a:endParaRPr lang="en-GB" dirty="0">
              <a:solidFill>
                <a:schemeClr val="tx1"/>
              </a:solidFill>
            </a:endParaRPr>
          </a:p>
        </p:txBody>
      </p:sp>
      <p:sp>
        <p:nvSpPr>
          <p:cNvPr id="32" name="TextBox 31"/>
          <p:cNvSpPr txBox="1"/>
          <p:nvPr/>
        </p:nvSpPr>
        <p:spPr>
          <a:xfrm>
            <a:off x="2651655" y="1417638"/>
            <a:ext cx="1498652" cy="369332"/>
          </a:xfrm>
          <a:prstGeom prst="rect">
            <a:avLst/>
          </a:prstGeom>
          <a:noFill/>
        </p:spPr>
        <p:txBody>
          <a:bodyPr wrap="none" rtlCol="0">
            <a:spAutoFit/>
          </a:bodyPr>
          <a:lstStyle/>
          <a:p>
            <a:r>
              <a:rPr lang="en-GB" dirty="0" err="1" smtClean="0"/>
              <a:t>Preprocessing</a:t>
            </a:r>
            <a:endParaRPr lang="en-GB" dirty="0"/>
          </a:p>
        </p:txBody>
      </p:sp>
      <p:sp>
        <p:nvSpPr>
          <p:cNvPr id="33" name="TextBox 32"/>
          <p:cNvSpPr txBox="1"/>
          <p:nvPr/>
        </p:nvSpPr>
        <p:spPr>
          <a:xfrm>
            <a:off x="457200" y="740094"/>
            <a:ext cx="1226230" cy="369332"/>
          </a:xfrm>
          <a:prstGeom prst="rect">
            <a:avLst/>
          </a:prstGeom>
          <a:noFill/>
        </p:spPr>
        <p:txBody>
          <a:bodyPr wrap="none" rtlCol="0">
            <a:spAutoFit/>
          </a:bodyPr>
          <a:lstStyle/>
          <a:p>
            <a:r>
              <a:rPr lang="en-GB" dirty="0" smtClean="0"/>
              <a:t>Acquisition</a:t>
            </a:r>
            <a:endParaRPr lang="en-GB" dirty="0"/>
          </a:p>
        </p:txBody>
      </p:sp>
      <p:sp>
        <p:nvSpPr>
          <p:cNvPr id="34" name="TextBox 33"/>
          <p:cNvSpPr txBox="1"/>
          <p:nvPr/>
        </p:nvSpPr>
        <p:spPr>
          <a:xfrm>
            <a:off x="260637" y="4829051"/>
            <a:ext cx="1287532" cy="369332"/>
          </a:xfrm>
          <a:prstGeom prst="rect">
            <a:avLst/>
          </a:prstGeom>
          <a:noFill/>
        </p:spPr>
        <p:txBody>
          <a:bodyPr wrap="none" rtlCol="0">
            <a:spAutoFit/>
          </a:bodyPr>
          <a:lstStyle/>
          <a:p>
            <a:r>
              <a:rPr lang="en-GB" dirty="0" smtClean="0"/>
              <a:t>Text output</a:t>
            </a:r>
            <a:endParaRPr lang="en-GB" dirty="0"/>
          </a:p>
        </p:txBody>
      </p:sp>
      <p:sp>
        <p:nvSpPr>
          <p:cNvPr id="3" name="TextBox 2"/>
          <p:cNvSpPr txBox="1"/>
          <p:nvPr/>
        </p:nvSpPr>
        <p:spPr>
          <a:xfrm>
            <a:off x="6330260" y="559228"/>
            <a:ext cx="1432597" cy="1862048"/>
          </a:xfrm>
          <a:prstGeom prst="rect">
            <a:avLst/>
          </a:prstGeom>
          <a:noFill/>
        </p:spPr>
        <p:txBody>
          <a:bodyPr wrap="none" rtlCol="0">
            <a:spAutoFit/>
          </a:bodyPr>
          <a:lstStyle/>
          <a:p>
            <a:r>
              <a:rPr lang="en-GB" sz="11500" dirty="0" smtClean="0">
                <a:solidFill>
                  <a:srgbClr val="00FF00"/>
                </a:solidFill>
                <a:effectLst>
                  <a:outerShdw blurRad="50800" dist="38100" dir="2700000" algn="tl" rotWithShape="0">
                    <a:prstClr val="black">
                      <a:alpha val="40000"/>
                    </a:prstClr>
                  </a:outerShdw>
                </a:effectLst>
                <a:latin typeface="Zapf Dingbats"/>
                <a:ea typeface="Zapf Dingbats"/>
                <a:cs typeface="Zapf Dingbats"/>
                <a:sym typeface="Zapf Dingbats"/>
              </a:rPr>
              <a:t>✔</a:t>
            </a:r>
            <a:endParaRPr lang="en-GB" sz="11500" dirty="0">
              <a:solidFill>
                <a:srgbClr val="00FF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6883850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descr="michaels.png"/>
          <p:cNvPicPr>
            <a:picLocks noChangeAspect="1"/>
          </p:cNvPicPr>
          <p:nvPr/>
        </p:nvPicPr>
        <p:blipFill rotWithShape="1">
          <a:blip r:embed="rId3">
            <a:extLst>
              <a:ext uri="{28A0092B-C50C-407E-A947-70E740481C1C}">
                <a14:useLocalDpi xmlns:a14="http://schemas.microsoft.com/office/drawing/2010/main" val="0"/>
              </a:ext>
            </a:extLst>
          </a:blip>
          <a:srcRect r="75319"/>
          <a:stretch/>
        </p:blipFill>
        <p:spPr>
          <a:xfrm>
            <a:off x="7341120" y="1696568"/>
            <a:ext cx="642025" cy="872783"/>
          </a:xfrm>
          <a:prstGeom prst="rect">
            <a:avLst/>
          </a:prstGeom>
          <a:ln>
            <a:noFill/>
          </a:ln>
          <a:effectLst>
            <a:outerShdw blurRad="292100" dist="139700" dir="2700000" algn="tl" rotWithShape="0">
              <a:srgbClr val="333333">
                <a:alpha val="65000"/>
              </a:srgbClr>
            </a:outerShdw>
          </a:effectLst>
        </p:spPr>
      </p:pic>
      <p:sp>
        <p:nvSpPr>
          <p:cNvPr id="104" name="Rectangle 103"/>
          <p:cNvSpPr/>
          <p:nvPr/>
        </p:nvSpPr>
        <p:spPr>
          <a:xfrm>
            <a:off x="8380962" y="2777681"/>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5" name="Rectangle 104"/>
          <p:cNvSpPr/>
          <p:nvPr/>
        </p:nvSpPr>
        <p:spPr>
          <a:xfrm>
            <a:off x="7900754" y="2777681"/>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3" name="Rectangle 102"/>
          <p:cNvSpPr/>
          <p:nvPr/>
        </p:nvSpPr>
        <p:spPr>
          <a:xfrm>
            <a:off x="7437509" y="2780075"/>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2" name="Rectangle 101"/>
          <p:cNvSpPr/>
          <p:nvPr/>
        </p:nvSpPr>
        <p:spPr>
          <a:xfrm>
            <a:off x="6976163" y="2778878"/>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p:cNvSpPr/>
          <p:nvPr/>
        </p:nvSpPr>
        <p:spPr>
          <a:xfrm>
            <a:off x="6512681" y="2778878"/>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smtClean="0"/>
              <a:t>Magic Explained</a:t>
            </a:r>
            <a:endParaRPr lang="en-GB" dirty="0"/>
          </a:p>
        </p:txBody>
      </p:sp>
      <p:sp>
        <p:nvSpPr>
          <p:cNvPr id="7" name="Rectangle 6"/>
          <p:cNvSpPr/>
          <p:nvPr/>
        </p:nvSpPr>
        <p:spPr>
          <a:xfrm>
            <a:off x="457200" y="2809506"/>
            <a:ext cx="2162635" cy="1123388"/>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Character / font</a:t>
            </a:r>
          </a:p>
          <a:p>
            <a:pPr algn="ctr"/>
            <a:r>
              <a:rPr lang="en-GB" dirty="0" smtClean="0">
                <a:solidFill>
                  <a:schemeClr val="tx1"/>
                </a:solidFill>
              </a:rPr>
              <a:t>Training data</a:t>
            </a:r>
            <a:endParaRPr lang="en-GB" dirty="0">
              <a:solidFill>
                <a:schemeClr val="tx1"/>
              </a:solidFill>
            </a:endParaRPr>
          </a:p>
        </p:txBody>
      </p:sp>
      <p:sp>
        <p:nvSpPr>
          <p:cNvPr id="8" name="Rectangle 7"/>
          <p:cNvSpPr/>
          <p:nvPr/>
        </p:nvSpPr>
        <p:spPr>
          <a:xfrm>
            <a:off x="457200" y="5481696"/>
            <a:ext cx="2162635" cy="1123388"/>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Language</a:t>
            </a:r>
          </a:p>
          <a:p>
            <a:pPr algn="ctr"/>
            <a:r>
              <a:rPr lang="en-GB" dirty="0" smtClean="0">
                <a:solidFill>
                  <a:schemeClr val="tx1"/>
                </a:solidFill>
              </a:rPr>
              <a:t>Training data –</a:t>
            </a:r>
          </a:p>
          <a:p>
            <a:pPr algn="ctr"/>
            <a:r>
              <a:rPr lang="en-GB" dirty="0" smtClean="0">
                <a:solidFill>
                  <a:schemeClr val="tx1"/>
                </a:solidFill>
              </a:rPr>
              <a:t>Dictionaries </a:t>
            </a:r>
            <a:r>
              <a:rPr lang="en-GB" i="1" dirty="0" smtClean="0">
                <a:solidFill>
                  <a:schemeClr val="tx1"/>
                </a:solidFill>
              </a:rPr>
              <a:t>etc.</a:t>
            </a:r>
            <a:endParaRPr lang="en-GB" i="1" dirty="0">
              <a:solidFill>
                <a:schemeClr val="tx1"/>
              </a:solidFill>
            </a:endParaRPr>
          </a:p>
        </p:txBody>
      </p:sp>
      <p:sp>
        <p:nvSpPr>
          <p:cNvPr id="14" name="Rectangle 13"/>
          <p:cNvSpPr/>
          <p:nvPr/>
        </p:nvSpPr>
        <p:spPr>
          <a:xfrm>
            <a:off x="3295261" y="4098858"/>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M</a:t>
            </a:r>
            <a:endParaRPr lang="en-GB" sz="2000" i="1" dirty="0">
              <a:solidFill>
                <a:srgbClr val="000000"/>
              </a:solidFill>
              <a:latin typeface="American Typewriter"/>
              <a:cs typeface="American Typewriter"/>
            </a:endParaRPr>
          </a:p>
        </p:txBody>
      </p:sp>
      <p:sp>
        <p:nvSpPr>
          <p:cNvPr id="17" name="Rectangle 16"/>
          <p:cNvSpPr/>
          <p:nvPr/>
        </p:nvSpPr>
        <p:spPr>
          <a:xfrm>
            <a:off x="4583165" y="4098858"/>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c</a:t>
            </a:r>
            <a:endParaRPr lang="en-GB" sz="2000" i="1" dirty="0">
              <a:solidFill>
                <a:srgbClr val="000000"/>
              </a:solidFill>
              <a:latin typeface="American Typewriter"/>
              <a:cs typeface="American Typewriter"/>
            </a:endParaRPr>
          </a:p>
        </p:txBody>
      </p:sp>
      <p:sp>
        <p:nvSpPr>
          <p:cNvPr id="18" name="Rectangle 17"/>
          <p:cNvSpPr/>
          <p:nvPr/>
        </p:nvSpPr>
        <p:spPr>
          <a:xfrm>
            <a:off x="4583165" y="4759554"/>
            <a:ext cx="411070" cy="458472"/>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e</a:t>
            </a:r>
            <a:endParaRPr lang="en-GB" sz="2000" i="1" dirty="0">
              <a:solidFill>
                <a:srgbClr val="000000"/>
              </a:solidFill>
              <a:latin typeface="American Typewriter"/>
              <a:cs typeface="American Typewriter"/>
            </a:endParaRPr>
          </a:p>
        </p:txBody>
      </p:sp>
      <p:sp>
        <p:nvSpPr>
          <p:cNvPr id="19" name="Rectangle 18"/>
          <p:cNvSpPr/>
          <p:nvPr/>
        </p:nvSpPr>
        <p:spPr>
          <a:xfrm>
            <a:off x="5224929" y="4083344"/>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h</a:t>
            </a:r>
            <a:endParaRPr lang="en-GB" sz="2000" i="1" dirty="0">
              <a:solidFill>
                <a:srgbClr val="000000"/>
              </a:solidFill>
              <a:latin typeface="American Typewriter"/>
              <a:cs typeface="American Typewriter"/>
            </a:endParaRPr>
          </a:p>
        </p:txBody>
      </p:sp>
      <p:sp>
        <p:nvSpPr>
          <p:cNvPr id="21" name="Rectangle 20"/>
          <p:cNvSpPr/>
          <p:nvPr/>
        </p:nvSpPr>
        <p:spPr>
          <a:xfrm>
            <a:off x="5866693" y="4083344"/>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a</a:t>
            </a:r>
            <a:endParaRPr lang="en-GB" sz="2000" i="1" dirty="0">
              <a:solidFill>
                <a:srgbClr val="000000"/>
              </a:solidFill>
              <a:latin typeface="American Typewriter"/>
              <a:cs typeface="American Typewriter"/>
            </a:endParaRPr>
          </a:p>
        </p:txBody>
      </p:sp>
      <p:sp>
        <p:nvSpPr>
          <p:cNvPr id="22" name="Rectangle 21"/>
          <p:cNvSpPr/>
          <p:nvPr/>
        </p:nvSpPr>
        <p:spPr>
          <a:xfrm>
            <a:off x="6508457" y="4083344"/>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e</a:t>
            </a:r>
            <a:endParaRPr lang="en-GB" sz="2000" i="1" dirty="0">
              <a:solidFill>
                <a:srgbClr val="000000"/>
              </a:solidFill>
              <a:latin typeface="American Typewriter"/>
              <a:cs typeface="American Typewriter"/>
            </a:endParaRPr>
          </a:p>
        </p:txBody>
      </p:sp>
      <p:sp>
        <p:nvSpPr>
          <p:cNvPr id="23" name="Rectangle 22"/>
          <p:cNvSpPr/>
          <p:nvPr/>
        </p:nvSpPr>
        <p:spPr>
          <a:xfrm>
            <a:off x="6508457" y="4740546"/>
            <a:ext cx="411070" cy="477480"/>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c</a:t>
            </a:r>
            <a:endParaRPr lang="en-GB" sz="2000" i="1" dirty="0">
              <a:solidFill>
                <a:srgbClr val="000000"/>
              </a:solidFill>
              <a:latin typeface="American Typewriter"/>
              <a:cs typeface="American Typewriter"/>
            </a:endParaRPr>
          </a:p>
        </p:txBody>
      </p:sp>
      <p:sp>
        <p:nvSpPr>
          <p:cNvPr id="24" name="Rectangle 23"/>
          <p:cNvSpPr/>
          <p:nvPr/>
        </p:nvSpPr>
        <p:spPr>
          <a:xfrm>
            <a:off x="7150221" y="4094638"/>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l</a:t>
            </a:r>
            <a:endParaRPr lang="en-GB" sz="2000" i="1" dirty="0">
              <a:solidFill>
                <a:srgbClr val="000000"/>
              </a:solidFill>
              <a:latin typeface="American Typewriter"/>
              <a:cs typeface="American Typewriter"/>
            </a:endParaRPr>
          </a:p>
        </p:txBody>
      </p:sp>
      <p:sp>
        <p:nvSpPr>
          <p:cNvPr id="25" name="Rectangle 24"/>
          <p:cNvSpPr/>
          <p:nvPr/>
        </p:nvSpPr>
        <p:spPr>
          <a:xfrm>
            <a:off x="7791985" y="4072907"/>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a:t>
            </a:r>
            <a:endParaRPr lang="en-GB" sz="2000" i="1" dirty="0">
              <a:solidFill>
                <a:srgbClr val="000000"/>
              </a:solidFill>
              <a:latin typeface="American Typewriter"/>
              <a:cs typeface="American Typewriter"/>
            </a:endParaRPr>
          </a:p>
        </p:txBody>
      </p:sp>
      <p:sp>
        <p:nvSpPr>
          <p:cNvPr id="26" name="Rectangle 25"/>
          <p:cNvSpPr/>
          <p:nvPr/>
        </p:nvSpPr>
        <p:spPr>
          <a:xfrm>
            <a:off x="8433749" y="4072907"/>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s</a:t>
            </a:r>
            <a:endParaRPr lang="en-GB" sz="2000" i="1" dirty="0">
              <a:solidFill>
                <a:srgbClr val="000000"/>
              </a:solidFill>
              <a:latin typeface="American Typewriter"/>
              <a:cs typeface="American Typewriter"/>
            </a:endParaRPr>
          </a:p>
        </p:txBody>
      </p:sp>
      <p:sp>
        <p:nvSpPr>
          <p:cNvPr id="27" name="Rectangle 26"/>
          <p:cNvSpPr/>
          <p:nvPr/>
        </p:nvSpPr>
        <p:spPr>
          <a:xfrm>
            <a:off x="4898948" y="6264963"/>
            <a:ext cx="2975209"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Michael’s</a:t>
            </a:r>
            <a:endParaRPr lang="en-GB" sz="2000" i="1" dirty="0">
              <a:solidFill>
                <a:srgbClr val="000000"/>
              </a:solidFill>
              <a:latin typeface="American Typewriter"/>
              <a:cs typeface="American Typewriter"/>
            </a:endParaRPr>
          </a:p>
        </p:txBody>
      </p:sp>
      <p:grpSp>
        <p:nvGrpSpPr>
          <p:cNvPr id="48" name="Group 47"/>
          <p:cNvGrpSpPr/>
          <p:nvPr/>
        </p:nvGrpSpPr>
        <p:grpSpPr>
          <a:xfrm>
            <a:off x="3941401" y="4098858"/>
            <a:ext cx="411070" cy="1119168"/>
            <a:chOff x="4146936" y="3310240"/>
            <a:chExt cx="411070" cy="1119168"/>
          </a:xfrm>
        </p:grpSpPr>
        <p:sp>
          <p:nvSpPr>
            <p:cNvPr id="15" name="Rectangle 14"/>
            <p:cNvSpPr/>
            <p:nvPr/>
          </p:nvSpPr>
          <p:spPr>
            <a:xfrm>
              <a:off x="4146936" y="3310240"/>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err="1">
                  <a:solidFill>
                    <a:srgbClr val="000000"/>
                  </a:solidFill>
                  <a:latin typeface="American Typewriter"/>
                  <a:cs typeface="American Typewriter"/>
                </a:rPr>
                <a:t>i</a:t>
              </a:r>
              <a:endParaRPr lang="en-GB" sz="2000" i="1" dirty="0">
                <a:solidFill>
                  <a:srgbClr val="000000"/>
                </a:solidFill>
                <a:latin typeface="American Typewriter"/>
                <a:cs typeface="American Typewriter"/>
              </a:endParaRPr>
            </a:p>
          </p:txBody>
        </p:sp>
        <p:sp>
          <p:nvSpPr>
            <p:cNvPr id="16" name="Rectangle 15"/>
            <p:cNvSpPr/>
            <p:nvPr/>
          </p:nvSpPr>
          <p:spPr>
            <a:xfrm>
              <a:off x="4146936" y="3951928"/>
              <a:ext cx="411070" cy="477480"/>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l</a:t>
              </a:r>
              <a:endParaRPr lang="en-GB" sz="2000" i="1" dirty="0">
                <a:solidFill>
                  <a:srgbClr val="000000"/>
                </a:solidFill>
                <a:latin typeface="American Typewriter"/>
                <a:cs typeface="American Typewriter"/>
              </a:endParaRPr>
            </a:p>
          </p:txBody>
        </p:sp>
        <p:cxnSp>
          <p:nvCxnSpPr>
            <p:cNvPr id="37" name="Straight Connector 36"/>
            <p:cNvCxnSpPr>
              <a:stCxn id="15" idx="2"/>
              <a:endCxn id="16" idx="0"/>
            </p:cNvCxnSpPr>
            <p:nvPr/>
          </p:nvCxnSpPr>
          <p:spPr>
            <a:xfrm>
              <a:off x="4352471" y="3768712"/>
              <a:ext cx="0" cy="183216"/>
            </a:xfrm>
            <a:prstGeom prst="line">
              <a:avLst/>
            </a:prstGeom>
          </p:spPr>
          <p:style>
            <a:lnRef idx="2">
              <a:schemeClr val="accent1"/>
            </a:lnRef>
            <a:fillRef idx="0">
              <a:schemeClr val="accent1"/>
            </a:fillRef>
            <a:effectRef idx="1">
              <a:schemeClr val="accent1"/>
            </a:effectRef>
            <a:fontRef idx="minor">
              <a:schemeClr val="tx1"/>
            </a:fontRef>
          </p:style>
        </p:cxnSp>
      </p:grpSp>
      <p:cxnSp>
        <p:nvCxnSpPr>
          <p:cNvPr id="38" name="Straight Connector 37"/>
          <p:cNvCxnSpPr>
            <a:stCxn id="17" idx="2"/>
            <a:endCxn id="18" idx="0"/>
          </p:cNvCxnSpPr>
          <p:nvPr/>
        </p:nvCxnSpPr>
        <p:spPr>
          <a:xfrm>
            <a:off x="4788700" y="4557330"/>
            <a:ext cx="0" cy="202224"/>
          </a:xfrm>
          <a:prstGeom prst="line">
            <a:avLst/>
          </a:prstGeom>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2" idx="2"/>
            <a:endCxn id="23" idx="0"/>
          </p:cNvCxnSpPr>
          <p:nvPr/>
        </p:nvCxnSpPr>
        <p:spPr>
          <a:xfrm>
            <a:off x="6713992" y="4541816"/>
            <a:ext cx="0" cy="198730"/>
          </a:xfrm>
          <a:prstGeom prst="line">
            <a:avLst/>
          </a:prstGeom>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7791985" y="4759554"/>
            <a:ext cx="411070" cy="458472"/>
          </a:xfrm>
          <a:prstGeom prst="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a:solidFill>
                  <a:srgbClr val="000000"/>
                </a:solidFill>
                <a:latin typeface="American Typewriter"/>
                <a:cs typeface="American Typewriter"/>
              </a:rPr>
              <a:t> </a:t>
            </a:r>
          </a:p>
        </p:txBody>
      </p:sp>
      <p:cxnSp>
        <p:nvCxnSpPr>
          <p:cNvPr id="45" name="Straight Connector 44"/>
          <p:cNvCxnSpPr>
            <a:stCxn id="25" idx="2"/>
            <a:endCxn id="44" idx="0"/>
          </p:cNvCxnSpPr>
          <p:nvPr/>
        </p:nvCxnSpPr>
        <p:spPr>
          <a:xfrm>
            <a:off x="7997520" y="4531379"/>
            <a:ext cx="0" cy="228175"/>
          </a:xfrm>
          <a:prstGeom prst="line">
            <a:avLst/>
          </a:prstGeom>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3931203" y="1431340"/>
            <a:ext cx="1935490" cy="615317"/>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Adaptive Filter to Black/White</a:t>
            </a:r>
          </a:p>
        </p:txBody>
      </p:sp>
      <p:sp>
        <p:nvSpPr>
          <p:cNvPr id="59" name="Rectangle 58"/>
          <p:cNvSpPr/>
          <p:nvPr/>
        </p:nvSpPr>
        <p:spPr>
          <a:xfrm>
            <a:off x="4146936" y="2299450"/>
            <a:ext cx="1811534" cy="552839"/>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Component shape extraction</a:t>
            </a:r>
          </a:p>
        </p:txBody>
      </p:sp>
      <p:sp>
        <p:nvSpPr>
          <p:cNvPr id="60" name="Rectangle 59"/>
          <p:cNvSpPr/>
          <p:nvPr/>
        </p:nvSpPr>
        <p:spPr>
          <a:xfrm>
            <a:off x="4249024" y="3116762"/>
            <a:ext cx="1935141" cy="47622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Shape matching</a:t>
            </a:r>
          </a:p>
        </p:txBody>
      </p:sp>
      <p:cxnSp>
        <p:nvCxnSpPr>
          <p:cNvPr id="64" name="Straight Connector 63"/>
          <p:cNvCxnSpPr>
            <a:stCxn id="7" idx="3"/>
            <a:endCxn id="60" idx="1"/>
          </p:cNvCxnSpPr>
          <p:nvPr/>
        </p:nvCxnSpPr>
        <p:spPr>
          <a:xfrm flipV="1">
            <a:off x="2619835" y="3354872"/>
            <a:ext cx="1629189" cy="16328"/>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a:stCxn id="57" idx="2"/>
            <a:endCxn id="59" idx="0"/>
          </p:cNvCxnSpPr>
          <p:nvPr/>
        </p:nvCxnSpPr>
        <p:spPr>
          <a:xfrm>
            <a:off x="4898948" y="2046657"/>
            <a:ext cx="153755" cy="25279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a:stCxn id="59" idx="2"/>
            <a:endCxn id="60" idx="0"/>
          </p:cNvCxnSpPr>
          <p:nvPr/>
        </p:nvCxnSpPr>
        <p:spPr>
          <a:xfrm>
            <a:off x="5052703" y="2852289"/>
            <a:ext cx="163892" cy="26447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60" idx="2"/>
          </p:cNvCxnSpPr>
          <p:nvPr/>
        </p:nvCxnSpPr>
        <p:spPr>
          <a:xfrm>
            <a:off x="5216595" y="3592982"/>
            <a:ext cx="152400" cy="3399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9" name="Rectangle 98"/>
          <p:cNvSpPr/>
          <p:nvPr/>
        </p:nvSpPr>
        <p:spPr>
          <a:xfrm>
            <a:off x="3057746" y="3927213"/>
            <a:ext cx="5965113" cy="1437193"/>
          </a:xfrm>
          <a:prstGeom prst="rect">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TextBox 120"/>
          <p:cNvSpPr txBox="1"/>
          <p:nvPr/>
        </p:nvSpPr>
        <p:spPr>
          <a:xfrm>
            <a:off x="1705844" y="4531379"/>
            <a:ext cx="1351902" cy="369332"/>
          </a:xfrm>
          <a:prstGeom prst="rect">
            <a:avLst/>
          </a:prstGeom>
          <a:noFill/>
        </p:spPr>
        <p:txBody>
          <a:bodyPr wrap="none" rtlCol="0">
            <a:spAutoFit/>
          </a:bodyPr>
          <a:lstStyle/>
          <a:p>
            <a:r>
              <a:rPr lang="en-GB" dirty="0" smtClean="0"/>
              <a:t>Probabilities</a:t>
            </a:r>
            <a:endParaRPr lang="en-GB" dirty="0"/>
          </a:p>
        </p:txBody>
      </p:sp>
      <p:sp>
        <p:nvSpPr>
          <p:cNvPr id="122" name="TextBox 121"/>
          <p:cNvSpPr txBox="1"/>
          <p:nvPr/>
        </p:nvSpPr>
        <p:spPr>
          <a:xfrm>
            <a:off x="7903908" y="6162779"/>
            <a:ext cx="1217325" cy="646331"/>
          </a:xfrm>
          <a:prstGeom prst="rect">
            <a:avLst/>
          </a:prstGeom>
          <a:noFill/>
        </p:spPr>
        <p:txBody>
          <a:bodyPr wrap="none" rtlCol="0">
            <a:spAutoFit/>
          </a:bodyPr>
          <a:lstStyle/>
          <a:p>
            <a:r>
              <a:rPr lang="en-GB" dirty="0" smtClean="0"/>
              <a:t>Statistical</a:t>
            </a:r>
          </a:p>
          <a:p>
            <a:r>
              <a:rPr lang="en-GB" dirty="0" smtClean="0"/>
              <a:t>confidence</a:t>
            </a:r>
            <a:endParaRPr lang="en-GB" dirty="0"/>
          </a:p>
        </p:txBody>
      </p:sp>
      <p:cxnSp>
        <p:nvCxnSpPr>
          <p:cNvPr id="123" name="Straight Arrow Connector 122"/>
          <p:cNvCxnSpPr>
            <a:endCxn id="27" idx="0"/>
          </p:cNvCxnSpPr>
          <p:nvPr/>
        </p:nvCxnSpPr>
        <p:spPr>
          <a:xfrm>
            <a:off x="6040642" y="6055859"/>
            <a:ext cx="345911" cy="209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8" idx="3"/>
            <a:endCxn id="135" idx="1"/>
          </p:cNvCxnSpPr>
          <p:nvPr/>
        </p:nvCxnSpPr>
        <p:spPr>
          <a:xfrm flipV="1">
            <a:off x="2619835" y="5817749"/>
            <a:ext cx="1938773" cy="225641"/>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131" name="TextBox 130"/>
          <p:cNvSpPr txBox="1"/>
          <p:nvPr/>
        </p:nvSpPr>
        <p:spPr>
          <a:xfrm>
            <a:off x="2990024" y="6010235"/>
            <a:ext cx="1143863" cy="369332"/>
          </a:xfrm>
          <a:prstGeom prst="rect">
            <a:avLst/>
          </a:prstGeom>
          <a:noFill/>
        </p:spPr>
        <p:txBody>
          <a:bodyPr wrap="none" rtlCol="0">
            <a:spAutoFit/>
          </a:bodyPr>
          <a:lstStyle/>
          <a:p>
            <a:r>
              <a:rPr lang="en-GB" dirty="0" err="1"/>
              <a:t>l</a:t>
            </a:r>
            <a:r>
              <a:rPr lang="en-GB" dirty="0" err="1" smtClean="0"/>
              <a:t>ang</a:t>
            </a:r>
            <a:r>
              <a:rPr lang="en-GB" dirty="0" smtClean="0"/>
              <a:t>=</a:t>
            </a:r>
            <a:r>
              <a:rPr lang="en-GB" i="1" dirty="0" smtClean="0"/>
              <a:t>ENG</a:t>
            </a:r>
            <a:endParaRPr lang="en-GB" i="1" dirty="0"/>
          </a:p>
        </p:txBody>
      </p:sp>
      <p:sp>
        <p:nvSpPr>
          <p:cNvPr id="135" name="Rectangle 134"/>
          <p:cNvSpPr/>
          <p:nvPr/>
        </p:nvSpPr>
        <p:spPr>
          <a:xfrm>
            <a:off x="4558608" y="5579639"/>
            <a:ext cx="1935141" cy="476220"/>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Word matching</a:t>
            </a:r>
          </a:p>
        </p:txBody>
      </p:sp>
      <p:cxnSp>
        <p:nvCxnSpPr>
          <p:cNvPr id="142" name="Straight Arrow Connector 141"/>
          <p:cNvCxnSpPr>
            <a:endCxn id="135" idx="0"/>
          </p:cNvCxnSpPr>
          <p:nvPr/>
        </p:nvCxnSpPr>
        <p:spPr>
          <a:xfrm>
            <a:off x="5517697" y="5376875"/>
            <a:ext cx="8482" cy="2027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a:stCxn id="39" idx="3"/>
            <a:endCxn id="57" idx="1"/>
          </p:cNvCxnSpPr>
          <p:nvPr/>
        </p:nvCxnSpPr>
        <p:spPr>
          <a:xfrm flipV="1">
            <a:off x="3057746" y="1738999"/>
            <a:ext cx="873457" cy="106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Freeform 11"/>
          <p:cNvSpPr/>
          <p:nvPr/>
        </p:nvSpPr>
        <p:spPr>
          <a:xfrm>
            <a:off x="7491860" y="2046657"/>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13" name="Freeform 12"/>
          <p:cNvSpPr/>
          <p:nvPr/>
        </p:nvSpPr>
        <p:spPr>
          <a:xfrm>
            <a:off x="7496021" y="1826554"/>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28" name="Curved Connector 27"/>
          <p:cNvCxnSpPr/>
          <p:nvPr/>
        </p:nvCxnSpPr>
        <p:spPr>
          <a:xfrm rot="5400000">
            <a:off x="7570237" y="2104715"/>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88" name="Freeform 87"/>
          <p:cNvSpPr/>
          <p:nvPr/>
        </p:nvSpPr>
        <p:spPr>
          <a:xfrm flipV="1">
            <a:off x="7655169" y="2042759"/>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89" name="Curved Connector 88"/>
          <p:cNvCxnSpPr/>
          <p:nvPr/>
        </p:nvCxnSpPr>
        <p:spPr>
          <a:xfrm rot="16200000" flipH="1">
            <a:off x="7190112" y="2104715"/>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sp>
        <p:nvSpPr>
          <p:cNvPr id="95" name="Freeform 94"/>
          <p:cNvSpPr/>
          <p:nvPr/>
        </p:nvSpPr>
        <p:spPr>
          <a:xfrm>
            <a:off x="7028260" y="3118735"/>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97" name="Freeform 96"/>
          <p:cNvSpPr/>
          <p:nvPr/>
        </p:nvSpPr>
        <p:spPr>
          <a:xfrm>
            <a:off x="7958170" y="2879485"/>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98" name="Curved Connector 97"/>
          <p:cNvCxnSpPr/>
          <p:nvPr/>
        </p:nvCxnSpPr>
        <p:spPr>
          <a:xfrm rot="5400000">
            <a:off x="8456076" y="3149693"/>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100" name="Freeform 99"/>
          <p:cNvSpPr/>
          <p:nvPr/>
        </p:nvSpPr>
        <p:spPr>
          <a:xfrm flipV="1">
            <a:off x="7580565" y="3087647"/>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01" name="Curved Connector 100"/>
          <p:cNvCxnSpPr/>
          <p:nvPr/>
        </p:nvCxnSpPr>
        <p:spPr>
          <a:xfrm rot="16200000" flipH="1">
            <a:off x="6304109" y="3159009"/>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pic>
        <p:nvPicPr>
          <p:cNvPr id="39" name="Picture 38" descr="michael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09" y="1313247"/>
            <a:ext cx="2601237" cy="872783"/>
          </a:xfrm>
          <a:prstGeom prst="rect">
            <a:avLst/>
          </a:prstGeom>
          <a:ln>
            <a:noFill/>
          </a:ln>
          <a:effectLst>
            <a:outerShdw blurRad="292100" dist="139700" dir="2700000" algn="tl" rotWithShape="0">
              <a:srgbClr val="333333">
                <a:alpha val="65000"/>
              </a:srgbClr>
            </a:outerShdw>
          </a:effectLst>
        </p:spPr>
      </p:pic>
      <p:pic>
        <p:nvPicPr>
          <p:cNvPr id="107" name="Picture 106" descr="michaels.png"/>
          <p:cNvPicPr>
            <a:picLocks noChangeAspect="1"/>
          </p:cNvPicPr>
          <p:nvPr/>
        </p:nvPicPr>
        <p:blipFill rotWithShape="1">
          <a:blip r:embed="rId3">
            <a:extLst>
              <a:ext uri="{28A0092B-C50C-407E-A947-70E740481C1C}">
                <a14:useLocalDpi xmlns:a14="http://schemas.microsoft.com/office/drawing/2010/main" val="0"/>
              </a:ext>
            </a:extLst>
          </a:blip>
          <a:srcRect r="75319"/>
          <a:stretch/>
        </p:blipFill>
        <p:spPr>
          <a:xfrm>
            <a:off x="7341120" y="558273"/>
            <a:ext cx="642025" cy="8727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350181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OCR Shape Matching</a:t>
            </a:r>
            <a:endParaRPr lang="en-GB" dirty="0"/>
          </a:p>
        </p:txBody>
      </p:sp>
      <p:sp>
        <p:nvSpPr>
          <p:cNvPr id="3" name="Rectangle 2"/>
          <p:cNvSpPr/>
          <p:nvPr/>
        </p:nvSpPr>
        <p:spPr>
          <a:xfrm>
            <a:off x="6086276" y="1380532"/>
            <a:ext cx="1828434" cy="4940296"/>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GB" b="1" dirty="0" smtClean="0">
                <a:solidFill>
                  <a:schemeClr val="tx1"/>
                </a:solidFill>
              </a:rPr>
              <a:t>Layer 2 - Letters</a:t>
            </a:r>
            <a:endParaRPr lang="en-GB" b="1" dirty="0">
              <a:solidFill>
                <a:schemeClr val="tx1"/>
              </a:solidFill>
            </a:endParaRPr>
          </a:p>
        </p:txBody>
      </p:sp>
      <p:sp>
        <p:nvSpPr>
          <p:cNvPr id="4" name="Rectangle 3"/>
          <p:cNvSpPr/>
          <p:nvPr/>
        </p:nvSpPr>
        <p:spPr>
          <a:xfrm>
            <a:off x="1778436" y="1380531"/>
            <a:ext cx="3930108" cy="4940297"/>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GB" b="1" dirty="0" smtClean="0">
                <a:solidFill>
                  <a:schemeClr val="tx1"/>
                </a:solidFill>
              </a:rPr>
              <a:t>Layer 1 - Primitives</a:t>
            </a:r>
            <a:endParaRPr lang="en-GB" b="1" dirty="0">
              <a:solidFill>
                <a:schemeClr val="tx1"/>
              </a:solidFill>
            </a:endParaRPr>
          </a:p>
        </p:txBody>
      </p:sp>
      <p:pic>
        <p:nvPicPr>
          <p:cNvPr id="5" name="Picture 4" descr="michaels.png"/>
          <p:cNvPicPr>
            <a:picLocks noChangeAspect="1"/>
          </p:cNvPicPr>
          <p:nvPr/>
        </p:nvPicPr>
        <p:blipFill rotWithShape="1">
          <a:blip r:embed="rId3">
            <a:extLst>
              <a:ext uri="{28A0092B-C50C-407E-A947-70E740481C1C}">
                <a14:useLocalDpi xmlns:a14="http://schemas.microsoft.com/office/drawing/2010/main" val="0"/>
              </a:ext>
            </a:extLst>
          </a:blip>
          <a:srcRect r="75319"/>
          <a:stretch/>
        </p:blipFill>
        <p:spPr>
          <a:xfrm>
            <a:off x="6498959" y="2082214"/>
            <a:ext cx="642025" cy="872783"/>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1897202" y="1616320"/>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Freeform 10"/>
          <p:cNvSpPr/>
          <p:nvPr/>
        </p:nvSpPr>
        <p:spPr>
          <a:xfrm>
            <a:off x="6649699" y="2432303"/>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12" name="Freeform 11"/>
          <p:cNvSpPr/>
          <p:nvPr/>
        </p:nvSpPr>
        <p:spPr>
          <a:xfrm>
            <a:off x="6653860" y="2212200"/>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3" name="Curved Connector 12"/>
          <p:cNvCxnSpPr/>
          <p:nvPr/>
        </p:nvCxnSpPr>
        <p:spPr>
          <a:xfrm rot="5400000">
            <a:off x="6728076" y="2490361"/>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14" name="Freeform 13"/>
          <p:cNvSpPr/>
          <p:nvPr/>
        </p:nvSpPr>
        <p:spPr>
          <a:xfrm flipV="1">
            <a:off x="6813008" y="2428405"/>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5" name="Curved Connector 14"/>
          <p:cNvCxnSpPr/>
          <p:nvPr/>
        </p:nvCxnSpPr>
        <p:spPr>
          <a:xfrm rot="16200000" flipH="1">
            <a:off x="6347951" y="2490361"/>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cxnSp>
        <p:nvCxnSpPr>
          <p:cNvPr id="20" name="Curved Connector 19"/>
          <p:cNvCxnSpPr/>
          <p:nvPr/>
        </p:nvCxnSpPr>
        <p:spPr>
          <a:xfrm rot="16200000" flipH="1">
            <a:off x="1688630" y="1996451"/>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pic>
        <p:nvPicPr>
          <p:cNvPr id="21" name="Picture 20" descr="michaels.png"/>
          <p:cNvPicPr>
            <a:picLocks noChangeAspect="1"/>
          </p:cNvPicPr>
          <p:nvPr/>
        </p:nvPicPr>
        <p:blipFill rotWithShape="1">
          <a:blip r:embed="rId3">
            <a:extLst>
              <a:ext uri="{28A0092B-C50C-407E-A947-70E740481C1C}">
                <a14:useLocalDpi xmlns:a14="http://schemas.microsoft.com/office/drawing/2010/main" val="0"/>
              </a:ext>
            </a:extLst>
          </a:blip>
          <a:srcRect r="75319"/>
          <a:stretch/>
        </p:blipFill>
        <p:spPr>
          <a:xfrm>
            <a:off x="457200" y="2497168"/>
            <a:ext cx="642025" cy="872783"/>
          </a:xfrm>
          <a:prstGeom prst="rect">
            <a:avLst/>
          </a:prstGeom>
          <a:ln>
            <a:noFill/>
          </a:ln>
          <a:effectLst>
            <a:outerShdw blurRad="292100" dist="139700" dir="2700000" algn="tl" rotWithShape="0">
              <a:srgbClr val="333333">
                <a:alpha val="65000"/>
              </a:srgbClr>
            </a:outerShdw>
          </a:effectLst>
        </p:spPr>
      </p:pic>
      <p:cxnSp>
        <p:nvCxnSpPr>
          <p:cNvPr id="23" name="Straight Connector 22"/>
          <p:cNvCxnSpPr/>
          <p:nvPr/>
        </p:nvCxnSpPr>
        <p:spPr>
          <a:xfrm flipH="1">
            <a:off x="1622070" y="1995988"/>
            <a:ext cx="19295" cy="38909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21" idx="3"/>
          </p:cNvCxnSpPr>
          <p:nvPr/>
        </p:nvCxnSpPr>
        <p:spPr>
          <a:xfrm>
            <a:off x="1099225" y="2933560"/>
            <a:ext cx="5549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endCxn id="10" idx="1"/>
          </p:cNvCxnSpPr>
          <p:nvPr/>
        </p:nvCxnSpPr>
        <p:spPr>
          <a:xfrm>
            <a:off x="1654194" y="1995988"/>
            <a:ext cx="2430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endCxn id="9" idx="1"/>
          </p:cNvCxnSpPr>
          <p:nvPr/>
        </p:nvCxnSpPr>
        <p:spPr>
          <a:xfrm>
            <a:off x="1654194" y="2560035"/>
            <a:ext cx="9792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8" idx="1"/>
          </p:cNvCxnSpPr>
          <p:nvPr/>
        </p:nvCxnSpPr>
        <p:spPr>
          <a:xfrm>
            <a:off x="1654194" y="3076553"/>
            <a:ext cx="173247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endCxn id="7" idx="1"/>
          </p:cNvCxnSpPr>
          <p:nvPr/>
        </p:nvCxnSpPr>
        <p:spPr>
          <a:xfrm>
            <a:off x="1654194" y="3572955"/>
            <a:ext cx="2572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1654194" y="4057851"/>
            <a:ext cx="34608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0" idx="3"/>
            <a:endCxn id="5" idx="1"/>
          </p:cNvCxnSpPr>
          <p:nvPr/>
        </p:nvCxnSpPr>
        <p:spPr>
          <a:xfrm>
            <a:off x="2320702" y="1995988"/>
            <a:ext cx="4178257" cy="5226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1" name="Straight Arrow Connector 55"/>
          <p:cNvCxnSpPr>
            <a:stCxn id="9" idx="3"/>
            <a:endCxn id="5" idx="1"/>
          </p:cNvCxnSpPr>
          <p:nvPr/>
        </p:nvCxnSpPr>
        <p:spPr>
          <a:xfrm flipV="1">
            <a:off x="3056914" y="2518606"/>
            <a:ext cx="3442045" cy="414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55"/>
          <p:cNvCxnSpPr>
            <a:stCxn id="8" idx="3"/>
            <a:endCxn id="5" idx="1"/>
          </p:cNvCxnSpPr>
          <p:nvPr/>
        </p:nvCxnSpPr>
        <p:spPr>
          <a:xfrm flipV="1">
            <a:off x="3810164" y="2518606"/>
            <a:ext cx="2688795" cy="557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55"/>
          <p:cNvCxnSpPr>
            <a:stCxn id="7" idx="3"/>
            <a:endCxn id="5" idx="1"/>
          </p:cNvCxnSpPr>
          <p:nvPr/>
        </p:nvCxnSpPr>
        <p:spPr>
          <a:xfrm flipV="1">
            <a:off x="4650023" y="2518606"/>
            <a:ext cx="1848936" cy="10543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55"/>
          <p:cNvCxnSpPr>
            <a:stCxn id="6" idx="3"/>
            <a:endCxn id="5" idx="1"/>
          </p:cNvCxnSpPr>
          <p:nvPr/>
        </p:nvCxnSpPr>
        <p:spPr>
          <a:xfrm flipV="1">
            <a:off x="5538565" y="2518606"/>
            <a:ext cx="960394" cy="13591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8258110" y="2294392"/>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M</a:t>
            </a:r>
            <a:endParaRPr lang="en-GB" sz="2000" i="1" dirty="0">
              <a:solidFill>
                <a:srgbClr val="000000"/>
              </a:solidFill>
              <a:latin typeface="American Typewriter"/>
              <a:cs typeface="American Typewriter"/>
            </a:endParaRPr>
          </a:p>
        </p:txBody>
      </p:sp>
      <p:cxnSp>
        <p:nvCxnSpPr>
          <p:cNvPr id="36" name="Straight Arrow Connector 35"/>
          <p:cNvCxnSpPr>
            <a:stCxn id="5" idx="3"/>
            <a:endCxn id="35" idx="1"/>
          </p:cNvCxnSpPr>
          <p:nvPr/>
        </p:nvCxnSpPr>
        <p:spPr>
          <a:xfrm>
            <a:off x="7140984" y="2518606"/>
            <a:ext cx="1117126" cy="50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2320702" y="4446192"/>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38" name="Curved Connector 37"/>
          <p:cNvCxnSpPr/>
          <p:nvPr/>
        </p:nvCxnSpPr>
        <p:spPr>
          <a:xfrm>
            <a:off x="2378913" y="4539120"/>
            <a:ext cx="306598" cy="0"/>
          </a:xfrm>
          <a:prstGeom prst="straightConnector1">
            <a:avLst/>
          </a:prstGeom>
          <a:noFill/>
          <a:ln w="38100" cap="flat" cmpd="sng">
            <a:solidFill>
              <a:schemeClr val="accent5">
                <a:lumMod val="50000"/>
                <a:alpha val="66000"/>
              </a:schemeClr>
            </a:solidFill>
          </a:ln>
        </p:spPr>
        <p:style>
          <a:lnRef idx="1">
            <a:schemeClr val="accent1"/>
          </a:lnRef>
          <a:fillRef idx="3">
            <a:schemeClr val="accent1"/>
          </a:fillRef>
          <a:effectRef idx="2">
            <a:schemeClr val="accent1"/>
          </a:effectRef>
          <a:fontRef idx="minor">
            <a:schemeClr val="lt1"/>
          </a:fontRef>
        </p:style>
      </p:cxnSp>
      <p:sp>
        <p:nvSpPr>
          <p:cNvPr id="48" name="Rectangle 47"/>
          <p:cNvSpPr/>
          <p:nvPr/>
        </p:nvSpPr>
        <p:spPr>
          <a:xfrm>
            <a:off x="4205510" y="5359277"/>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9" name="Curved Connector 37"/>
          <p:cNvCxnSpPr/>
          <p:nvPr/>
        </p:nvCxnSpPr>
        <p:spPr>
          <a:xfrm>
            <a:off x="4263721" y="6007989"/>
            <a:ext cx="306598" cy="0"/>
          </a:xfrm>
          <a:prstGeom prst="straightConnector1">
            <a:avLst/>
          </a:prstGeom>
          <a:noFill/>
          <a:ln w="38100" cap="flat" cmpd="sng">
            <a:solidFill>
              <a:schemeClr val="accent2">
                <a:lumMod val="50000"/>
                <a:alpha val="66000"/>
              </a:schemeClr>
            </a:solidFill>
          </a:ln>
        </p:spPr>
        <p:style>
          <a:lnRef idx="1">
            <a:schemeClr val="accent1"/>
          </a:lnRef>
          <a:fillRef idx="3">
            <a:schemeClr val="accent1"/>
          </a:fillRef>
          <a:effectRef idx="2">
            <a:schemeClr val="accent1"/>
          </a:effectRef>
          <a:fontRef idx="minor">
            <a:schemeClr val="lt1"/>
          </a:fontRef>
        </p:style>
      </p:cxnSp>
      <p:sp>
        <p:nvSpPr>
          <p:cNvPr id="51" name="Rectangle 50"/>
          <p:cNvSpPr/>
          <p:nvPr/>
        </p:nvSpPr>
        <p:spPr>
          <a:xfrm>
            <a:off x="6718527" y="4446192"/>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52" name="Curved Connector 37"/>
          <p:cNvCxnSpPr/>
          <p:nvPr/>
        </p:nvCxnSpPr>
        <p:spPr>
          <a:xfrm>
            <a:off x="6776738" y="4539120"/>
            <a:ext cx="306598" cy="0"/>
          </a:xfrm>
          <a:prstGeom prst="straightConnector1">
            <a:avLst/>
          </a:prstGeom>
          <a:noFill/>
          <a:ln w="38100" cap="flat" cmpd="sng">
            <a:solidFill>
              <a:schemeClr val="accent5">
                <a:lumMod val="50000"/>
                <a:alpha val="66000"/>
              </a:schemeClr>
            </a:solidFill>
          </a:ln>
        </p:spPr>
        <p:style>
          <a:lnRef idx="1">
            <a:schemeClr val="accent1"/>
          </a:lnRef>
          <a:fillRef idx="3">
            <a:schemeClr val="accent1"/>
          </a:fillRef>
          <a:effectRef idx="2">
            <a:schemeClr val="accent1"/>
          </a:effectRef>
          <a:fontRef idx="minor">
            <a:schemeClr val="lt1"/>
          </a:fontRef>
        </p:style>
      </p:cxnSp>
      <p:cxnSp>
        <p:nvCxnSpPr>
          <p:cNvPr id="53" name="Curved Connector 37"/>
          <p:cNvCxnSpPr/>
          <p:nvPr/>
        </p:nvCxnSpPr>
        <p:spPr>
          <a:xfrm>
            <a:off x="6776738" y="4831728"/>
            <a:ext cx="306598" cy="0"/>
          </a:xfrm>
          <a:prstGeom prst="straightConnector1">
            <a:avLst/>
          </a:prstGeom>
          <a:noFill/>
          <a:ln w="38100" cap="flat" cmpd="sng">
            <a:solidFill>
              <a:schemeClr val="accent3">
                <a:lumMod val="50000"/>
                <a:alpha val="66000"/>
              </a:schemeClr>
            </a:solidFill>
          </a:ln>
        </p:spPr>
        <p:style>
          <a:lnRef idx="1">
            <a:schemeClr val="accent1"/>
          </a:lnRef>
          <a:fillRef idx="3">
            <a:schemeClr val="accent1"/>
          </a:fillRef>
          <a:effectRef idx="2">
            <a:schemeClr val="accent1"/>
          </a:effectRef>
          <a:fontRef idx="minor">
            <a:schemeClr val="lt1"/>
          </a:fontRef>
        </p:style>
      </p:cxnSp>
      <p:cxnSp>
        <p:nvCxnSpPr>
          <p:cNvPr id="54" name="Curved Connector 37"/>
          <p:cNvCxnSpPr/>
          <p:nvPr/>
        </p:nvCxnSpPr>
        <p:spPr>
          <a:xfrm>
            <a:off x="6776738" y="5102634"/>
            <a:ext cx="306598" cy="0"/>
          </a:xfrm>
          <a:prstGeom prst="straightConnector1">
            <a:avLst/>
          </a:prstGeom>
          <a:noFill/>
          <a:ln w="38100" cap="flat" cmpd="sng">
            <a:solidFill>
              <a:schemeClr val="accent2">
                <a:lumMod val="50000"/>
                <a:alpha val="66000"/>
              </a:schemeClr>
            </a:solidFill>
          </a:ln>
        </p:spPr>
        <p:style>
          <a:lnRef idx="1">
            <a:schemeClr val="accent1"/>
          </a:lnRef>
          <a:fillRef idx="3">
            <a:schemeClr val="accent1"/>
          </a:fillRef>
          <a:effectRef idx="2">
            <a:schemeClr val="accent1"/>
          </a:effectRef>
          <a:fontRef idx="minor">
            <a:schemeClr val="lt1"/>
          </a:fontRef>
        </p:style>
      </p:cxnSp>
      <p:cxnSp>
        <p:nvCxnSpPr>
          <p:cNvPr id="55" name="Curved Connector 54"/>
          <p:cNvCxnSpPr/>
          <p:nvPr/>
        </p:nvCxnSpPr>
        <p:spPr>
          <a:xfrm rot="16200000" flipH="1">
            <a:off x="6520785" y="4789442"/>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sp>
        <p:nvSpPr>
          <p:cNvPr id="56" name="Rectangle 55"/>
          <p:cNvSpPr/>
          <p:nvPr/>
        </p:nvSpPr>
        <p:spPr>
          <a:xfrm>
            <a:off x="8250072" y="4602492"/>
            <a:ext cx="411070" cy="45847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E</a:t>
            </a:r>
            <a:endParaRPr lang="en-GB" sz="2000" i="1" dirty="0">
              <a:solidFill>
                <a:srgbClr val="000000"/>
              </a:solidFill>
              <a:latin typeface="American Typewriter"/>
              <a:cs typeface="American Typewriter"/>
            </a:endParaRPr>
          </a:p>
        </p:txBody>
      </p:sp>
      <p:cxnSp>
        <p:nvCxnSpPr>
          <p:cNvPr id="57" name="Straight Arrow Connector 56"/>
          <p:cNvCxnSpPr>
            <a:stCxn id="51" idx="3"/>
            <a:endCxn id="56" idx="1"/>
          </p:cNvCxnSpPr>
          <p:nvPr/>
        </p:nvCxnSpPr>
        <p:spPr>
          <a:xfrm>
            <a:off x="7142027" y="4825860"/>
            <a:ext cx="1108045" cy="5868"/>
          </a:xfrm>
          <a:prstGeom prst="straightConnector1">
            <a:avLst/>
          </a:prstGeom>
          <a:ln>
            <a:prstDash val="dot"/>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5"/>
          <p:cNvCxnSpPr>
            <a:stCxn id="48" idx="3"/>
            <a:endCxn id="51" idx="1"/>
          </p:cNvCxnSpPr>
          <p:nvPr/>
        </p:nvCxnSpPr>
        <p:spPr>
          <a:xfrm flipV="1">
            <a:off x="4629010" y="4825860"/>
            <a:ext cx="2089517" cy="913085"/>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55"/>
          <p:cNvCxnSpPr>
            <a:stCxn id="46" idx="3"/>
            <a:endCxn id="51" idx="1"/>
          </p:cNvCxnSpPr>
          <p:nvPr/>
        </p:nvCxnSpPr>
        <p:spPr>
          <a:xfrm flipV="1">
            <a:off x="3704657" y="4825860"/>
            <a:ext cx="3013870" cy="450139"/>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66" name="Straight Arrow Connector 55"/>
          <p:cNvCxnSpPr>
            <a:stCxn id="37" idx="3"/>
            <a:endCxn id="51" idx="1"/>
          </p:cNvCxnSpPr>
          <p:nvPr/>
        </p:nvCxnSpPr>
        <p:spPr>
          <a:xfrm>
            <a:off x="2744202" y="4825860"/>
            <a:ext cx="3974325" cy="0"/>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3281157" y="4896331"/>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9" name="Straight Arrow Connector 68"/>
          <p:cNvCxnSpPr>
            <a:stCxn id="10" idx="3"/>
            <a:endCxn id="51" idx="1"/>
          </p:cNvCxnSpPr>
          <p:nvPr/>
        </p:nvCxnSpPr>
        <p:spPr>
          <a:xfrm>
            <a:off x="2320702" y="1995988"/>
            <a:ext cx="4397825" cy="2829872"/>
          </a:xfrm>
          <a:prstGeom prst="curvedConnector3">
            <a:avLst>
              <a:gd name="adj1" fmla="val 82903"/>
            </a:avLst>
          </a:prstGeom>
          <a:ln>
            <a:solidFill>
              <a:schemeClr val="tx1">
                <a:lumMod val="50000"/>
                <a:lumOff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5115065" y="3498120"/>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 name="Rectangle 6"/>
          <p:cNvSpPr/>
          <p:nvPr/>
        </p:nvSpPr>
        <p:spPr>
          <a:xfrm>
            <a:off x="4226523" y="3193287"/>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3386664" y="2696885"/>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2633414" y="2180367"/>
            <a:ext cx="423500" cy="759336"/>
          </a:xfrm>
          <a:prstGeom prst="rect">
            <a:avLst/>
          </a:prstGeom>
          <a:solidFill>
            <a:schemeClr val="bg1">
              <a:lumMod val="95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Freeform 15"/>
          <p:cNvSpPr/>
          <p:nvPr/>
        </p:nvSpPr>
        <p:spPr>
          <a:xfrm>
            <a:off x="2685511" y="2520224"/>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17" name="Freeform 16"/>
          <p:cNvSpPr/>
          <p:nvPr/>
        </p:nvSpPr>
        <p:spPr>
          <a:xfrm>
            <a:off x="4283939" y="3295091"/>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8" name="Curved Connector 17"/>
          <p:cNvCxnSpPr/>
          <p:nvPr/>
        </p:nvCxnSpPr>
        <p:spPr>
          <a:xfrm rot="5400000">
            <a:off x="5190179" y="3870132"/>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19" name="Freeform 18"/>
          <p:cNvSpPr/>
          <p:nvPr/>
        </p:nvSpPr>
        <p:spPr>
          <a:xfrm flipV="1">
            <a:off x="3529720" y="3004457"/>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72" name="Straight Arrow Connector 55"/>
          <p:cNvCxnSpPr>
            <a:endCxn id="37" idx="1"/>
          </p:cNvCxnSpPr>
          <p:nvPr/>
        </p:nvCxnSpPr>
        <p:spPr>
          <a:xfrm flipV="1">
            <a:off x="1654194" y="4825860"/>
            <a:ext cx="666508" cy="5868"/>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55"/>
          <p:cNvCxnSpPr>
            <a:endCxn id="46" idx="1"/>
          </p:cNvCxnSpPr>
          <p:nvPr/>
        </p:nvCxnSpPr>
        <p:spPr>
          <a:xfrm>
            <a:off x="1634899" y="5275999"/>
            <a:ext cx="1646258" cy="0"/>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cxnSp>
        <p:nvCxnSpPr>
          <p:cNvPr id="47" name="Curved Connector 37"/>
          <p:cNvCxnSpPr/>
          <p:nvPr/>
        </p:nvCxnSpPr>
        <p:spPr>
          <a:xfrm>
            <a:off x="3339368" y="5275999"/>
            <a:ext cx="306598" cy="0"/>
          </a:xfrm>
          <a:prstGeom prst="straightConnector1">
            <a:avLst/>
          </a:prstGeom>
          <a:noFill/>
          <a:ln w="38100" cap="flat" cmpd="sng">
            <a:solidFill>
              <a:schemeClr val="accent3">
                <a:lumMod val="50000"/>
                <a:alpha val="66000"/>
              </a:schemeClr>
            </a:solidFill>
          </a:ln>
        </p:spPr>
        <p:style>
          <a:lnRef idx="1">
            <a:schemeClr val="accent1"/>
          </a:lnRef>
          <a:fillRef idx="3">
            <a:schemeClr val="accent1"/>
          </a:fillRef>
          <a:effectRef idx="2">
            <a:schemeClr val="accent1"/>
          </a:effectRef>
          <a:fontRef idx="minor">
            <a:schemeClr val="lt1"/>
          </a:fontRef>
        </p:style>
      </p:cxnSp>
      <p:cxnSp>
        <p:nvCxnSpPr>
          <p:cNvPr id="82" name="Straight Arrow Connector 55"/>
          <p:cNvCxnSpPr>
            <a:endCxn id="48" idx="1"/>
          </p:cNvCxnSpPr>
          <p:nvPr/>
        </p:nvCxnSpPr>
        <p:spPr>
          <a:xfrm>
            <a:off x="1634899" y="5738945"/>
            <a:ext cx="2570611" cy="0"/>
          </a:xfrm>
          <a:prstGeom prst="straightConnector1">
            <a:avLst/>
          </a:prstGeom>
          <a:ln>
            <a:solidFill>
              <a:schemeClr val="tx1">
                <a:lumMod val="50000"/>
                <a:lumOff val="50000"/>
              </a:schemeClr>
            </a:solidFill>
            <a:prstDash val="dot"/>
            <a:tailEnd type="arrow"/>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460317" y="5286335"/>
            <a:ext cx="1094562" cy="369332"/>
          </a:xfrm>
          <a:prstGeom prst="rect">
            <a:avLst/>
          </a:prstGeom>
          <a:noFill/>
        </p:spPr>
        <p:txBody>
          <a:bodyPr wrap="square" rtlCol="0">
            <a:spAutoFit/>
          </a:bodyPr>
          <a:lstStyle/>
          <a:p>
            <a:r>
              <a:rPr lang="en-GB" i="1" dirty="0" smtClean="0"/>
              <a:t>No match</a:t>
            </a:r>
            <a:endParaRPr lang="en-GB" i="1" dirty="0"/>
          </a:p>
        </p:txBody>
      </p:sp>
      <p:sp>
        <p:nvSpPr>
          <p:cNvPr id="94" name="TextBox 93"/>
          <p:cNvSpPr txBox="1"/>
          <p:nvPr/>
        </p:nvSpPr>
        <p:spPr>
          <a:xfrm>
            <a:off x="6498959" y="3015005"/>
            <a:ext cx="1090147" cy="369332"/>
          </a:xfrm>
          <a:prstGeom prst="rect">
            <a:avLst/>
          </a:prstGeom>
          <a:noFill/>
        </p:spPr>
        <p:txBody>
          <a:bodyPr wrap="square" rtlCol="0">
            <a:spAutoFit/>
          </a:bodyPr>
          <a:lstStyle/>
          <a:p>
            <a:r>
              <a:rPr lang="en-GB" dirty="0" smtClean="0"/>
              <a:t>Match</a:t>
            </a:r>
            <a:endParaRPr lang="en-GB" dirty="0"/>
          </a:p>
        </p:txBody>
      </p:sp>
      <p:sp>
        <p:nvSpPr>
          <p:cNvPr id="95" name="TextBox 94"/>
          <p:cNvSpPr txBox="1"/>
          <p:nvPr/>
        </p:nvSpPr>
        <p:spPr>
          <a:xfrm>
            <a:off x="4528565" y="4509918"/>
            <a:ext cx="1153882" cy="369332"/>
          </a:xfrm>
          <a:prstGeom prst="rect">
            <a:avLst/>
          </a:prstGeom>
          <a:noFill/>
        </p:spPr>
        <p:txBody>
          <a:bodyPr wrap="none" rtlCol="0">
            <a:spAutoFit/>
          </a:bodyPr>
          <a:lstStyle/>
          <a:p>
            <a:r>
              <a:rPr lang="en-GB" i="1" dirty="0" smtClean="0"/>
              <a:t>No match</a:t>
            </a:r>
            <a:endParaRPr lang="en-GB" i="1" dirty="0"/>
          </a:p>
        </p:txBody>
      </p:sp>
      <p:sp>
        <p:nvSpPr>
          <p:cNvPr id="96" name="TextBox 95"/>
          <p:cNvSpPr txBox="1"/>
          <p:nvPr/>
        </p:nvSpPr>
        <p:spPr>
          <a:xfrm>
            <a:off x="4520073" y="1934834"/>
            <a:ext cx="788798" cy="369332"/>
          </a:xfrm>
          <a:prstGeom prst="rect">
            <a:avLst/>
          </a:prstGeom>
          <a:noFill/>
        </p:spPr>
        <p:txBody>
          <a:bodyPr wrap="none" rtlCol="0">
            <a:spAutoFit/>
          </a:bodyPr>
          <a:lstStyle/>
          <a:p>
            <a:r>
              <a:rPr lang="en-GB" dirty="0" smtClean="0"/>
              <a:t>Match</a:t>
            </a:r>
            <a:endParaRPr lang="en-GB" dirty="0"/>
          </a:p>
        </p:txBody>
      </p:sp>
      <p:sp>
        <p:nvSpPr>
          <p:cNvPr id="45" name="TextBox 44"/>
          <p:cNvSpPr txBox="1"/>
          <p:nvPr/>
        </p:nvSpPr>
        <p:spPr>
          <a:xfrm>
            <a:off x="156317" y="6418693"/>
            <a:ext cx="2543610" cy="369332"/>
          </a:xfrm>
          <a:prstGeom prst="rect">
            <a:avLst/>
          </a:prstGeom>
          <a:noFill/>
        </p:spPr>
        <p:txBody>
          <a:bodyPr wrap="none" rtlCol="0">
            <a:spAutoFit/>
          </a:bodyPr>
          <a:lstStyle/>
          <a:p>
            <a:r>
              <a:rPr lang="en-GB" i="1" dirty="0" smtClean="0"/>
              <a:t>(w * h) pixels * bit-depth</a:t>
            </a:r>
          </a:p>
        </p:txBody>
      </p:sp>
      <p:sp>
        <p:nvSpPr>
          <p:cNvPr id="68" name="TextBox 67"/>
          <p:cNvSpPr txBox="1"/>
          <p:nvPr/>
        </p:nvSpPr>
        <p:spPr>
          <a:xfrm>
            <a:off x="5115065" y="6418693"/>
            <a:ext cx="1597738" cy="369332"/>
          </a:xfrm>
          <a:prstGeom prst="rect">
            <a:avLst/>
          </a:prstGeom>
          <a:noFill/>
        </p:spPr>
        <p:txBody>
          <a:bodyPr wrap="none" rtlCol="0">
            <a:spAutoFit/>
          </a:bodyPr>
          <a:lstStyle/>
          <a:p>
            <a:r>
              <a:rPr lang="en-GB" i="1" dirty="0" smtClean="0"/>
              <a:t>Feature vector</a:t>
            </a:r>
          </a:p>
        </p:txBody>
      </p:sp>
      <p:sp>
        <p:nvSpPr>
          <p:cNvPr id="70" name="TextBox 69"/>
          <p:cNvSpPr txBox="1"/>
          <p:nvPr/>
        </p:nvSpPr>
        <p:spPr>
          <a:xfrm>
            <a:off x="8128079" y="6418693"/>
            <a:ext cx="653670" cy="369332"/>
          </a:xfrm>
          <a:prstGeom prst="rect">
            <a:avLst/>
          </a:prstGeom>
          <a:noFill/>
        </p:spPr>
        <p:txBody>
          <a:bodyPr wrap="none" rtlCol="0">
            <a:spAutoFit/>
          </a:bodyPr>
          <a:lstStyle/>
          <a:p>
            <a:r>
              <a:rPr lang="en-GB" i="1" dirty="0" smtClean="0"/>
              <a:t>char</a:t>
            </a:r>
          </a:p>
        </p:txBody>
      </p:sp>
      <p:cxnSp>
        <p:nvCxnSpPr>
          <p:cNvPr id="58" name="Straight Arrow Connector 57"/>
          <p:cNvCxnSpPr>
            <a:stCxn id="45" idx="3"/>
            <a:endCxn id="68" idx="1"/>
          </p:cNvCxnSpPr>
          <p:nvPr/>
        </p:nvCxnSpPr>
        <p:spPr>
          <a:xfrm>
            <a:off x="2699927" y="6603359"/>
            <a:ext cx="2415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68" idx="3"/>
            <a:endCxn id="70" idx="1"/>
          </p:cNvCxnSpPr>
          <p:nvPr/>
        </p:nvCxnSpPr>
        <p:spPr>
          <a:xfrm>
            <a:off x="6712803" y="6603359"/>
            <a:ext cx="141527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11052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err="1" smtClean="0"/>
              <a:t>Tesseract</a:t>
            </a:r>
            <a:r>
              <a:rPr lang="en-GB" dirty="0" smtClean="0"/>
              <a:t> OCR Library</a:t>
            </a:r>
            <a:endParaRPr lang="en-GB" dirty="0"/>
          </a:p>
        </p:txBody>
      </p:sp>
      <p:sp>
        <p:nvSpPr>
          <p:cNvPr id="4" name="Rectangle 3"/>
          <p:cNvSpPr/>
          <p:nvPr/>
        </p:nvSpPr>
        <p:spPr>
          <a:xfrm>
            <a:off x="2615810" y="6400935"/>
            <a:ext cx="4057632" cy="400110"/>
          </a:xfrm>
          <a:prstGeom prst="rect">
            <a:avLst/>
          </a:prstGeom>
        </p:spPr>
        <p:txBody>
          <a:bodyPr wrap="square">
            <a:spAutoFit/>
          </a:bodyPr>
          <a:lstStyle/>
          <a:p>
            <a:r>
              <a:rPr lang="en-GB" sz="1000" i="1" dirty="0" smtClean="0"/>
              <a:t>1987 - HP introduces the desktop scanner, </a:t>
            </a:r>
            <a:r>
              <a:rPr lang="en-GB" sz="1000" i="1" dirty="0" err="1" smtClean="0"/>
              <a:t>ScanJet</a:t>
            </a:r>
            <a:endParaRPr lang="en-GB" sz="1000" i="1" dirty="0" smtClean="0"/>
          </a:p>
          <a:p>
            <a:r>
              <a:rPr lang="en-GB" sz="1000" i="1" dirty="0"/>
              <a:t>http://</a:t>
            </a:r>
            <a:r>
              <a:rPr lang="en-GB" sz="1000" i="1" dirty="0" err="1"/>
              <a:t>www.hpmuseum.net</a:t>
            </a:r>
            <a:r>
              <a:rPr lang="en-GB" sz="1000" i="1" dirty="0"/>
              <a:t>/</a:t>
            </a:r>
            <a:r>
              <a:rPr lang="en-GB" sz="1000" i="1" dirty="0" err="1"/>
              <a:t>display_item.php?hw</a:t>
            </a:r>
            <a:r>
              <a:rPr lang="en-GB" sz="1000" i="1" dirty="0"/>
              <a:t>=295</a:t>
            </a:r>
          </a:p>
        </p:txBody>
      </p:sp>
      <p:pic>
        <p:nvPicPr>
          <p:cNvPr id="5" name="Picture 4" descr="HP ScanJet introduced 1987 - open.jpg"/>
          <p:cNvPicPr>
            <a:picLocks noChangeAspect="1"/>
          </p:cNvPicPr>
          <p:nvPr/>
        </p:nvPicPr>
        <p:blipFill>
          <a:blip r:embed="rId3">
            <a:extLst>
              <a:ext uri="{BEBA8EAE-BF5A-486C-A8C5-ECC9F3942E4B}">
                <a14:imgProps xmlns:a14="http://schemas.microsoft.com/office/drawing/2010/main">
                  <a14:imgLayer r:embed="rId4">
                    <a14:imgEffect>
                      <a14:backgroundRemoval t="5062" b="97975" l="3071" r="97864"/>
                    </a14:imgEffect>
                  </a14:imgLayer>
                </a14:imgProps>
              </a:ext>
              <a:ext uri="{28A0092B-C50C-407E-A947-70E740481C1C}">
                <a14:useLocalDpi xmlns:a14="http://schemas.microsoft.com/office/drawing/2010/main" val="0"/>
              </a:ext>
            </a:extLst>
          </a:blip>
          <a:stretch>
            <a:fillRect/>
          </a:stretch>
        </p:blipFill>
        <p:spPr>
          <a:xfrm>
            <a:off x="257045" y="3337110"/>
            <a:ext cx="2749883" cy="3263880"/>
          </a:xfrm>
          <a:prstGeom prst="rect">
            <a:avLst/>
          </a:prstGeom>
          <a:ln>
            <a:noFill/>
          </a:ln>
          <a:effectLst>
            <a:outerShdw blurRad="292100" dist="139700" dir="2700000" algn="tl" rotWithShape="0">
              <a:srgbClr val="333333">
                <a:alpha val="65000"/>
              </a:srgbClr>
            </a:outerShdw>
          </a:effectLst>
        </p:spPr>
      </p:pic>
      <p:sp>
        <p:nvSpPr>
          <p:cNvPr id="10" name="Content Placeholder 2"/>
          <p:cNvSpPr>
            <a:spLocks noGrp="1"/>
          </p:cNvSpPr>
          <p:nvPr>
            <p:ph idx="1"/>
          </p:nvPr>
        </p:nvSpPr>
        <p:spPr>
          <a:xfrm>
            <a:off x="2615810" y="1600200"/>
            <a:ext cx="6070989" cy="4525963"/>
          </a:xfrm>
        </p:spPr>
        <p:txBody>
          <a:bodyPr>
            <a:normAutofit/>
          </a:bodyPr>
          <a:lstStyle/>
          <a:p>
            <a:pPr marL="0" indent="0">
              <a:buNone/>
            </a:pPr>
            <a:r>
              <a:rPr lang="en-GB" sz="2400" dirty="0" smtClean="0"/>
              <a:t>Free, open-source software</a:t>
            </a:r>
            <a:endParaRPr lang="en-GB" sz="2400" dirty="0"/>
          </a:p>
          <a:p>
            <a:pPr marL="0" indent="0">
              <a:buNone/>
            </a:pPr>
            <a:r>
              <a:rPr lang="en-GB" sz="2400" dirty="0"/>
              <a:t>Developed by HP Labs 1985-1995</a:t>
            </a:r>
          </a:p>
          <a:p>
            <a:pPr marL="0" indent="0">
              <a:buNone/>
            </a:pPr>
            <a:r>
              <a:rPr lang="en-GB" sz="2400" dirty="0"/>
              <a:t>Now sponsored by Google</a:t>
            </a:r>
          </a:p>
          <a:p>
            <a:pPr marL="0" indent="0">
              <a:buNone/>
            </a:pPr>
            <a:endParaRPr lang="en-GB" sz="2400" dirty="0"/>
          </a:p>
          <a:p>
            <a:r>
              <a:rPr lang="en-GB" sz="2400" dirty="0"/>
              <a:t>C++</a:t>
            </a:r>
          </a:p>
          <a:p>
            <a:r>
              <a:rPr lang="en-GB" sz="2400" dirty="0"/>
              <a:t>Windows, Mac, Linux, Android, </a:t>
            </a:r>
            <a:r>
              <a:rPr lang="en-GB" sz="2400" dirty="0" err="1" smtClean="0"/>
              <a:t>iOS</a:t>
            </a:r>
            <a:endParaRPr lang="en-GB" sz="2400" dirty="0" smtClean="0"/>
          </a:p>
          <a:p>
            <a:r>
              <a:rPr lang="en-GB" sz="2400" dirty="0" smtClean="0"/>
              <a:t>Wrappers for .NET, Python, …</a:t>
            </a:r>
            <a:endParaRPr lang="en-GB" sz="2400" dirty="0"/>
          </a:p>
          <a:p>
            <a:r>
              <a:rPr lang="en-GB" sz="2400" dirty="0"/>
              <a:t>Apache License 2.0</a:t>
            </a:r>
          </a:p>
          <a:p>
            <a:r>
              <a:rPr lang="en-GB" sz="2400" dirty="0">
                <a:hlinkClick r:id="rId5"/>
              </a:rPr>
              <a:t>http://code.google.com/p/tesseract-ocr/</a:t>
            </a:r>
            <a:endParaRPr lang="en-GB" sz="2400" dirty="0"/>
          </a:p>
          <a:p>
            <a:pPr marL="0" indent="0">
              <a:buNone/>
            </a:pPr>
            <a:endParaRPr lang="en-GB" sz="2400" dirty="0"/>
          </a:p>
        </p:txBody>
      </p:sp>
    </p:spTree>
    <p:extLst>
      <p:ext uri="{BB962C8B-B14F-4D97-AF65-F5344CB8AC3E}">
        <p14:creationId xmlns:p14="http://schemas.microsoft.com/office/powerpoint/2010/main" val="377477601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993297" y="3319756"/>
            <a:ext cx="5469427" cy="477844"/>
          </a:xfrm>
          <a:prstGeom prst="rect">
            <a:avLst/>
          </a:prstGeom>
          <a:solidFill>
            <a:srgbClr val="FEFAC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normAutofit/>
          </a:bodyPr>
          <a:lstStyle/>
          <a:p>
            <a:r>
              <a:rPr lang="en-GB" dirty="0" smtClean="0"/>
              <a:t>OCR - Magic Happens Here</a:t>
            </a:r>
            <a:endParaRPr lang="en-GB" dirty="0"/>
          </a:p>
        </p:txBody>
      </p:sp>
      <p:sp>
        <p:nvSpPr>
          <p:cNvPr id="3" name="Content Placeholder 2"/>
          <p:cNvSpPr>
            <a:spLocks noGrp="1"/>
          </p:cNvSpPr>
          <p:nvPr>
            <p:ph idx="1"/>
          </p:nvPr>
        </p:nvSpPr>
        <p:spPr/>
        <p:txBody>
          <a:bodyPr>
            <a:noAutofit/>
          </a:bodyPr>
          <a:lstStyle/>
          <a:p>
            <a:pPr marL="0" indent="0">
              <a:buNone/>
            </a:pPr>
            <a:r>
              <a:rPr lang="en-GB" sz="1800" dirty="0" err="1">
                <a:solidFill>
                  <a:srgbClr val="6A006C"/>
                </a:solidFill>
                <a:latin typeface="Monaco"/>
              </a:rPr>
              <a:t>def</a:t>
            </a:r>
            <a:r>
              <a:rPr lang="en-GB" sz="1800" dirty="0">
                <a:solidFill>
                  <a:prstClr val="black"/>
                </a:solidFill>
                <a:latin typeface="Courier"/>
              </a:rPr>
              <a:t> </a:t>
            </a:r>
            <a:r>
              <a:rPr lang="en-GB" sz="1800" dirty="0" err="1">
                <a:solidFill>
                  <a:srgbClr val="0000FD"/>
                </a:solidFill>
                <a:latin typeface="Monaco"/>
              </a:rPr>
              <a:t>ocr_text</a:t>
            </a:r>
            <a:r>
              <a:rPr lang="en-GB" sz="1800" dirty="0">
                <a:solidFill>
                  <a:prstClr val="black"/>
                </a:solidFill>
                <a:latin typeface="Courier"/>
              </a:rPr>
              <a:t>(</a:t>
            </a:r>
            <a:r>
              <a:rPr lang="en-GB" sz="1800" dirty="0" err="1">
                <a:solidFill>
                  <a:prstClr val="black"/>
                </a:solidFill>
                <a:latin typeface="Courier"/>
              </a:rPr>
              <a:t>img</a:t>
            </a:r>
            <a:r>
              <a:rPr lang="en-GB" sz="1800" dirty="0">
                <a:solidFill>
                  <a:prstClr val="black"/>
                </a:solidFill>
                <a:latin typeface="Courier"/>
              </a:rPr>
              <a:t>):</a:t>
            </a:r>
          </a:p>
          <a:p>
            <a:pPr marL="0" indent="0">
              <a:buNone/>
            </a:pPr>
            <a:r>
              <a:rPr lang="en-GB" sz="1800" dirty="0">
                <a:solidFill>
                  <a:prstClr val="black"/>
                </a:solidFill>
                <a:latin typeface="Courier"/>
              </a:rPr>
              <a:t>    </a:t>
            </a:r>
            <a:r>
              <a:rPr lang="en-GB" sz="1800" dirty="0">
                <a:solidFill>
                  <a:srgbClr val="610531"/>
                </a:solidFill>
                <a:latin typeface="Monaco"/>
              </a:rPr>
              <a:t>'''Perform OCR on the image.'''</a:t>
            </a:r>
            <a:endParaRPr lang="en-GB" sz="1800" dirty="0">
              <a:solidFill>
                <a:prstClr val="black"/>
              </a:solidFill>
              <a:latin typeface="Courier"/>
            </a:endParaRPr>
          </a:p>
          <a:p>
            <a:pPr marL="0" indent="0">
              <a:buNone/>
            </a:pPr>
            <a:r>
              <a:rPr lang="en-GB" sz="1800" dirty="0">
                <a:solidFill>
                  <a:prstClr val="black"/>
                </a:solidFill>
                <a:latin typeface="Courier"/>
              </a:rPr>
              <a:t>    </a:t>
            </a:r>
            <a:r>
              <a:rPr lang="en-GB" sz="1800" dirty="0" err="1">
                <a:solidFill>
                  <a:prstClr val="black"/>
                </a:solidFill>
                <a:latin typeface="Monaco"/>
              </a:rPr>
              <a:t>tr</a:t>
            </a:r>
            <a:r>
              <a:rPr lang="en-GB" sz="1800" dirty="0">
                <a:solidFill>
                  <a:prstClr val="black"/>
                </a:solidFill>
                <a:latin typeface="Courier"/>
              </a:rPr>
              <a:t> = </a:t>
            </a:r>
            <a:r>
              <a:rPr lang="en-GB" sz="1800" dirty="0" err="1">
                <a:solidFill>
                  <a:prstClr val="black"/>
                </a:solidFill>
                <a:latin typeface="Courier"/>
              </a:rPr>
              <a:t>Tesseract</a:t>
            </a:r>
            <a:r>
              <a:rPr lang="en-GB" sz="1800" dirty="0">
                <a:solidFill>
                  <a:prstClr val="black"/>
                </a:solidFill>
                <a:latin typeface="Courier"/>
              </a:rPr>
              <a:t>(</a:t>
            </a:r>
            <a:r>
              <a:rPr lang="en-GB" sz="1800" dirty="0" err="1">
                <a:solidFill>
                  <a:prstClr val="black"/>
                </a:solidFill>
                <a:latin typeface="Monaco"/>
              </a:rPr>
              <a:t>lang</a:t>
            </a:r>
            <a:r>
              <a:rPr lang="en-GB" sz="1800" dirty="0">
                <a:solidFill>
                  <a:prstClr val="black"/>
                </a:solidFill>
                <a:latin typeface="Courier"/>
              </a:rPr>
              <a:t>=</a:t>
            </a:r>
            <a:r>
              <a:rPr lang="en-GB" sz="1800" dirty="0">
                <a:solidFill>
                  <a:srgbClr val="610531"/>
                </a:solidFill>
                <a:latin typeface="Monaco"/>
              </a:rPr>
              <a:t>'</a:t>
            </a:r>
            <a:r>
              <a:rPr lang="en-GB" sz="1800" dirty="0" err="1" smtClean="0">
                <a:solidFill>
                  <a:srgbClr val="610531"/>
                </a:solidFill>
                <a:latin typeface="Monaco"/>
              </a:rPr>
              <a:t>eng</a:t>
            </a:r>
            <a:r>
              <a:rPr lang="en-GB" sz="1800" dirty="0" smtClean="0">
                <a:solidFill>
                  <a:srgbClr val="610531"/>
                </a:solidFill>
                <a:latin typeface="Monaco"/>
              </a:rPr>
              <a:t>’</a:t>
            </a:r>
            <a:r>
              <a:rPr lang="en-GB" sz="1800" dirty="0" smtClean="0">
                <a:solidFill>
                  <a:prstClr val="black"/>
                </a:solidFill>
                <a:latin typeface="Courier"/>
              </a:rPr>
              <a:t>)</a:t>
            </a:r>
            <a:endParaRPr lang="en-US" sz="1800" dirty="0" smtClean="0">
              <a:solidFill>
                <a:prstClr val="black"/>
              </a:solidFill>
              <a:latin typeface="Courier"/>
            </a:endParaRPr>
          </a:p>
          <a:p>
            <a:pPr marL="0" indent="0">
              <a:buNone/>
            </a:pPr>
            <a:r>
              <a:rPr lang="en-US" sz="1800" dirty="0" smtClean="0">
                <a:solidFill>
                  <a:prstClr val="black"/>
                </a:solidFill>
                <a:latin typeface="Courier"/>
              </a:rPr>
              <a:t>    </a:t>
            </a:r>
            <a:r>
              <a:rPr lang="en-US" sz="1800" dirty="0" err="1" smtClean="0">
                <a:solidFill>
                  <a:prstClr val="black"/>
                </a:solidFill>
                <a:latin typeface="Monaco"/>
              </a:rPr>
              <a:t>pil_image</a:t>
            </a:r>
            <a:r>
              <a:rPr lang="en-US" sz="1800" dirty="0" smtClean="0">
                <a:solidFill>
                  <a:prstClr val="black"/>
                </a:solidFill>
                <a:latin typeface="Courier"/>
              </a:rPr>
              <a:t> = </a:t>
            </a:r>
            <a:r>
              <a:rPr lang="en-US" sz="1800" dirty="0" err="1" smtClean="0">
                <a:solidFill>
                  <a:prstClr val="black"/>
                </a:solidFill>
                <a:latin typeface="Courier"/>
              </a:rPr>
              <a:t>pil.Image.fromarray</a:t>
            </a:r>
            <a:r>
              <a:rPr lang="en-US" sz="1800" dirty="0" smtClean="0">
                <a:solidFill>
                  <a:prstClr val="black"/>
                </a:solidFill>
                <a:latin typeface="Courier"/>
              </a:rPr>
              <a:t>(</a:t>
            </a:r>
            <a:r>
              <a:rPr lang="en-US" sz="1800" dirty="0" err="1" smtClean="0">
                <a:solidFill>
                  <a:prstClr val="black"/>
                </a:solidFill>
                <a:latin typeface="Courier"/>
              </a:rPr>
              <a:t>img</a:t>
            </a:r>
            <a:r>
              <a:rPr lang="en-US" sz="1800" dirty="0" smtClean="0">
                <a:solidFill>
                  <a:prstClr val="black"/>
                </a:solidFill>
                <a:latin typeface="Courier"/>
              </a:rPr>
              <a:t>)</a:t>
            </a:r>
          </a:p>
          <a:p>
            <a:pPr marL="0" indent="0">
              <a:buNone/>
            </a:pPr>
            <a:r>
              <a:rPr lang="en-US" sz="1800" dirty="0" smtClean="0">
                <a:solidFill>
                  <a:prstClr val="black"/>
                </a:solidFill>
                <a:latin typeface="Courier"/>
              </a:rPr>
              <a:t>    </a:t>
            </a:r>
            <a:r>
              <a:rPr lang="en-US" sz="1800" dirty="0" err="1">
                <a:solidFill>
                  <a:prstClr val="black"/>
                </a:solidFill>
                <a:latin typeface="Courier"/>
              </a:rPr>
              <a:t>tr.set_image</a:t>
            </a:r>
            <a:r>
              <a:rPr lang="en-US" sz="1800" dirty="0">
                <a:solidFill>
                  <a:prstClr val="black"/>
                </a:solidFill>
                <a:latin typeface="Courier"/>
              </a:rPr>
              <a:t>(</a:t>
            </a:r>
            <a:r>
              <a:rPr lang="en-US" sz="1800" dirty="0" err="1">
                <a:solidFill>
                  <a:prstClr val="black"/>
                </a:solidFill>
                <a:latin typeface="Courier"/>
              </a:rPr>
              <a:t>pil_image</a:t>
            </a:r>
            <a:r>
              <a:rPr lang="en-US" sz="1800" dirty="0">
                <a:solidFill>
                  <a:prstClr val="black"/>
                </a:solidFill>
                <a:latin typeface="Courier"/>
              </a:rPr>
              <a:t>)</a:t>
            </a:r>
          </a:p>
          <a:p>
            <a:pPr marL="0" indent="0">
              <a:buNone/>
            </a:pPr>
            <a:r>
              <a:rPr lang="en-US" sz="1800" dirty="0">
                <a:solidFill>
                  <a:prstClr val="black"/>
                </a:solidFill>
                <a:latin typeface="Courier"/>
              </a:rPr>
              <a:t>    </a:t>
            </a:r>
            <a:r>
              <a:rPr lang="en-US" sz="2800" dirty="0">
                <a:solidFill>
                  <a:prstClr val="black"/>
                </a:solidFill>
                <a:latin typeface="Monaco"/>
              </a:rPr>
              <a:t>utf8_text</a:t>
            </a:r>
            <a:r>
              <a:rPr lang="en-US" sz="2800" dirty="0">
                <a:solidFill>
                  <a:prstClr val="black"/>
                </a:solidFill>
                <a:latin typeface="Courier"/>
              </a:rPr>
              <a:t> = </a:t>
            </a:r>
            <a:r>
              <a:rPr lang="en-US" sz="2800" dirty="0" err="1">
                <a:solidFill>
                  <a:prstClr val="black"/>
                </a:solidFill>
                <a:latin typeface="Courier"/>
              </a:rPr>
              <a:t>tr.get_text</a:t>
            </a:r>
            <a:r>
              <a:rPr lang="en-US" sz="2800" dirty="0">
                <a:solidFill>
                  <a:prstClr val="black"/>
                </a:solidFill>
                <a:latin typeface="Courier"/>
              </a:rPr>
              <a:t>()</a:t>
            </a:r>
            <a:endParaRPr lang="en-US" sz="1800" dirty="0">
              <a:solidFill>
                <a:prstClr val="black"/>
              </a:solidFill>
              <a:latin typeface="Courier"/>
            </a:endParaRPr>
          </a:p>
          <a:p>
            <a:pPr marL="0" indent="0">
              <a:buNone/>
            </a:pPr>
            <a:r>
              <a:rPr lang="en-US" sz="1800" dirty="0">
                <a:solidFill>
                  <a:prstClr val="black"/>
                </a:solidFill>
                <a:latin typeface="Courier"/>
              </a:rPr>
              <a:t>    </a:t>
            </a:r>
            <a:r>
              <a:rPr lang="en-US" sz="1800" dirty="0">
                <a:solidFill>
                  <a:srgbClr val="6A006C"/>
                </a:solidFill>
                <a:latin typeface="Monaco"/>
              </a:rPr>
              <a:t>return</a:t>
            </a:r>
            <a:r>
              <a:rPr lang="en-US" sz="1800" dirty="0">
                <a:solidFill>
                  <a:prstClr val="black"/>
                </a:solidFill>
                <a:latin typeface="Courier"/>
              </a:rPr>
              <a:t> utf8_text</a:t>
            </a:r>
          </a:p>
        </p:txBody>
      </p:sp>
      <p:sp>
        <p:nvSpPr>
          <p:cNvPr id="4" name="TextBox 3"/>
          <p:cNvSpPr txBox="1"/>
          <p:nvPr/>
        </p:nvSpPr>
        <p:spPr>
          <a:xfrm>
            <a:off x="189287" y="6442501"/>
            <a:ext cx="8954713" cy="276999"/>
          </a:xfrm>
          <a:prstGeom prst="rect">
            <a:avLst/>
          </a:prstGeom>
          <a:noFill/>
        </p:spPr>
        <p:txBody>
          <a:bodyPr wrap="square" rtlCol="0">
            <a:spAutoFit/>
          </a:bodyPr>
          <a:lstStyle/>
          <a:p>
            <a:r>
              <a:rPr lang="en-GB" sz="1200" i="1" dirty="0" smtClean="0"/>
              <a:t>Example code: </a:t>
            </a:r>
            <a:r>
              <a:rPr lang="en-GB" sz="1200" i="1" dirty="0" err="1" smtClean="0"/>
              <a:t>src</a:t>
            </a:r>
            <a:r>
              <a:rPr lang="en-GB" sz="1200" i="1" dirty="0" smtClean="0"/>
              <a:t>/</a:t>
            </a:r>
            <a:r>
              <a:rPr lang="en-GB" sz="1200" i="1" dirty="0" err="1" smtClean="0"/>
              <a:t>books.py</a:t>
            </a:r>
            <a:endParaRPr lang="en-GB" sz="1200" i="1" dirty="0"/>
          </a:p>
        </p:txBody>
      </p:sp>
      <p:pic>
        <p:nvPicPr>
          <p:cNvPr id="6" name="Picture 5" descr="books 7 OCR region.jpg"/>
          <p:cNvPicPr>
            <a:picLocks noChangeAspect="1"/>
          </p:cNvPicPr>
          <p:nvPr/>
        </p:nvPicPr>
        <p:blipFill rotWithShape="1">
          <a:blip r:embed="rId3">
            <a:extLst>
              <a:ext uri="{28A0092B-C50C-407E-A947-70E740481C1C}">
                <a14:useLocalDpi xmlns:a14="http://schemas.microsoft.com/office/drawing/2010/main" val="0"/>
              </a:ext>
            </a:extLst>
          </a:blip>
          <a:srcRect t="13652" b="68046"/>
          <a:stretch/>
        </p:blipFill>
        <p:spPr>
          <a:xfrm>
            <a:off x="189287" y="4176574"/>
            <a:ext cx="4400896" cy="968956"/>
          </a:xfrm>
          <a:prstGeom prst="rect">
            <a:avLst/>
          </a:prstGeom>
          <a:ln>
            <a:noFill/>
          </a:ln>
          <a:effectLst>
            <a:outerShdw blurRad="292100" dist="139700" dir="2700000" algn="tl" rotWithShape="0">
              <a:srgbClr val="333333">
                <a:alpha val="65000"/>
              </a:srgbClr>
            </a:outerShdw>
          </a:effectLst>
        </p:spPr>
      </p:pic>
      <p:cxnSp>
        <p:nvCxnSpPr>
          <p:cNvPr id="8" name="Elbow Connector 7"/>
          <p:cNvCxnSpPr>
            <a:stCxn id="6" idx="2"/>
            <a:endCxn id="5" idx="1"/>
          </p:cNvCxnSpPr>
          <p:nvPr/>
        </p:nvCxnSpPr>
        <p:spPr>
          <a:xfrm rot="16200000" flipH="1">
            <a:off x="2373423" y="5161842"/>
            <a:ext cx="820670" cy="788046"/>
          </a:xfrm>
          <a:prstGeom prst="bentConnector2">
            <a:avLst/>
          </a:prstGeom>
          <a:ln>
            <a:solidFill>
              <a:schemeClr val="bg1">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3177781" y="5273702"/>
            <a:ext cx="5727324" cy="1384995"/>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GB" sz="1400" dirty="0"/>
              <a:t>SUNDAY</a:t>
            </a:r>
          </a:p>
          <a:p>
            <a:endParaRPr lang="en-GB" sz="1400" dirty="0"/>
          </a:p>
          <a:p>
            <a:r>
              <a:rPr lang="en-GB" sz="1400" dirty="0"/>
              <a:t>Bug is going to accept Michael‘s offer. This is out of character, given that</a:t>
            </a:r>
          </a:p>
          <a:p>
            <a:r>
              <a:rPr lang="en-GB" sz="1400" dirty="0"/>
              <a:t>Bug worships Bill and the corporate culture of Microsoft so much. But he</a:t>
            </a:r>
          </a:p>
          <a:p>
            <a:r>
              <a:rPr lang="en-GB" sz="1400" dirty="0"/>
              <a:t>seems quite jolly and decisive about the move. I think the fact he was slated</a:t>
            </a:r>
          </a:p>
          <a:p>
            <a:r>
              <a:rPr lang="en-GB" sz="1400" dirty="0"/>
              <a:t>for transfer to the Converter Group in Building Seventeen, a </a:t>
            </a:r>
            <a:r>
              <a:rPr lang="en-GB" sz="1400" dirty="0" smtClean="0"/>
              <a:t>notoriously</a:t>
            </a:r>
            <a:endParaRPr lang="en-GB" sz="1400" dirty="0"/>
          </a:p>
        </p:txBody>
      </p:sp>
    </p:spTree>
    <p:extLst>
      <p:ext uri="{BB962C8B-B14F-4D97-AF65-F5344CB8AC3E}">
        <p14:creationId xmlns:p14="http://schemas.microsoft.com/office/powerpoint/2010/main" val="122704669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smtClean="0"/>
              <a:t>Cars</a:t>
            </a:r>
            <a:endParaRPr lang="en-GB" dirty="0"/>
          </a:p>
        </p:txBody>
      </p:sp>
      <p:sp>
        <p:nvSpPr>
          <p:cNvPr id="4" name="Text Placeholder 3"/>
          <p:cNvSpPr>
            <a:spLocks noGrp="1"/>
          </p:cNvSpPr>
          <p:nvPr>
            <p:ph type="body" idx="1"/>
          </p:nvPr>
        </p:nvSpPr>
        <p:spPr/>
        <p:txBody>
          <a:bodyPr/>
          <a:lstStyle/>
          <a:p>
            <a:r>
              <a:rPr lang="en-GB" dirty="0" smtClean="0"/>
              <a:t>Application: Feature Extraction</a:t>
            </a:r>
            <a:endParaRPr lang="en-GB" dirty="0"/>
          </a:p>
        </p:txBody>
      </p:sp>
    </p:spTree>
    <p:extLst>
      <p:ext uri="{BB962C8B-B14F-4D97-AF65-F5344CB8AC3E}">
        <p14:creationId xmlns:p14="http://schemas.microsoft.com/office/powerpoint/2010/main" val="18009408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Pipeline</a:t>
            </a:r>
            <a:endParaRPr lang="en-GB" dirty="0"/>
          </a:p>
        </p:txBody>
      </p:sp>
      <p:pic>
        <p:nvPicPr>
          <p:cNvPr id="6" name="Picture 5" descr="car_VX591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191" y="1232824"/>
            <a:ext cx="1834614" cy="2446151"/>
          </a:xfrm>
          <a:prstGeom prst="rect">
            <a:avLst/>
          </a:prstGeom>
          <a:effectLst>
            <a:outerShdw blurRad="50800" dist="38100" dir="2700000" algn="tl" rotWithShape="0">
              <a:prstClr val="black">
                <a:alpha val="40000"/>
              </a:prstClr>
            </a:outerShdw>
          </a:effectLst>
        </p:spPr>
      </p:pic>
      <p:grpSp>
        <p:nvGrpSpPr>
          <p:cNvPr id="13" name="Group 12"/>
          <p:cNvGrpSpPr/>
          <p:nvPr/>
        </p:nvGrpSpPr>
        <p:grpSpPr>
          <a:xfrm>
            <a:off x="4095509" y="1692356"/>
            <a:ext cx="1468444" cy="1957925"/>
            <a:chOff x="5340774" y="1583205"/>
            <a:chExt cx="1468444" cy="1957925"/>
          </a:xfrm>
        </p:grpSpPr>
        <p:pic>
          <p:nvPicPr>
            <p:cNvPr id="7" name="Picture 6" descr="car_VX5913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0774" y="1583205"/>
              <a:ext cx="1468444" cy="1957925"/>
            </a:xfrm>
            <a:prstGeom prst="rect">
              <a:avLst/>
            </a:prstGeom>
            <a:effectLst>
              <a:outerShdw blurRad="50800" dist="38100" dir="2700000" algn="tl" rotWithShape="0">
                <a:prstClr val="black">
                  <a:alpha val="40000"/>
                </a:prstClr>
              </a:outerShdw>
            </a:effectLst>
          </p:spPr>
        </p:pic>
        <p:sp>
          <p:nvSpPr>
            <p:cNvPr id="10" name="Rectangle 9"/>
            <p:cNvSpPr/>
            <p:nvPr/>
          </p:nvSpPr>
          <p:spPr>
            <a:xfrm>
              <a:off x="5910696" y="2531171"/>
              <a:ext cx="435062" cy="101071"/>
            </a:xfrm>
            <a:prstGeom prst="rect">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pic>
        <p:nvPicPr>
          <p:cNvPr id="11" name="Picture 10" descr="car_VX59134.jpg"/>
          <p:cNvPicPr>
            <a:picLocks noChangeAspect="1"/>
          </p:cNvPicPr>
          <p:nvPr/>
        </p:nvPicPr>
        <p:blipFill rotWithShape="1">
          <a:blip r:embed="rId3">
            <a:extLst>
              <a:ext uri="{28A0092B-C50C-407E-A947-70E740481C1C}">
                <a14:useLocalDpi xmlns:a14="http://schemas.microsoft.com/office/drawing/2010/main" val="0"/>
              </a:ext>
            </a:extLst>
          </a:blip>
          <a:srcRect l="37092" t="48099" r="30953" b="46170"/>
          <a:stretch/>
        </p:blipFill>
        <p:spPr>
          <a:xfrm>
            <a:off x="6519117" y="2741393"/>
            <a:ext cx="1694719" cy="405241"/>
          </a:xfrm>
          <a:prstGeom prst="rect">
            <a:avLst/>
          </a:prstGeom>
          <a:effectLst>
            <a:outerShdw blurRad="50800" dist="38100" dir="2700000" algn="tl" rotWithShape="0">
              <a:prstClr val="black">
                <a:alpha val="40000"/>
              </a:prstClr>
            </a:outerShdw>
          </a:effectLst>
        </p:spPr>
      </p:pic>
      <p:sp>
        <p:nvSpPr>
          <p:cNvPr id="12" name="TextBox 11"/>
          <p:cNvSpPr txBox="1"/>
          <p:nvPr/>
        </p:nvSpPr>
        <p:spPr>
          <a:xfrm>
            <a:off x="6797657" y="4143876"/>
            <a:ext cx="1137639" cy="369332"/>
          </a:xfrm>
          <a:prstGeom prst="rect">
            <a:avLst/>
          </a:prstGeom>
          <a:solidFill>
            <a:srgbClr val="FEFAC9"/>
          </a:solidFill>
          <a:effectLst>
            <a:outerShdw blurRad="50800" dist="38100" dir="2700000" algn="tl" rotWithShape="0">
              <a:prstClr val="black">
                <a:alpha val="40000"/>
              </a:prstClr>
            </a:outerShdw>
          </a:effectLst>
        </p:spPr>
        <p:txBody>
          <a:bodyPr wrap="none" rtlCol="0">
            <a:spAutoFit/>
          </a:bodyPr>
          <a:lstStyle/>
          <a:p>
            <a:r>
              <a:rPr lang="en-GB" b="1" dirty="0" smtClean="0"/>
              <a:t>VX 59 134</a:t>
            </a:r>
            <a:endParaRPr lang="en-GB" b="1" dirty="0"/>
          </a:p>
        </p:txBody>
      </p:sp>
      <p:cxnSp>
        <p:nvCxnSpPr>
          <p:cNvPr id="16" name="Straight Arrow Connector 15"/>
          <p:cNvCxnSpPr>
            <a:stCxn id="6" idx="3"/>
            <a:endCxn id="7" idx="1"/>
          </p:cNvCxnSpPr>
          <p:nvPr/>
        </p:nvCxnSpPr>
        <p:spPr>
          <a:xfrm>
            <a:off x="2237805" y="2455900"/>
            <a:ext cx="1857704" cy="21541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endCxn id="11" idx="1"/>
          </p:cNvCxnSpPr>
          <p:nvPr/>
        </p:nvCxnSpPr>
        <p:spPr>
          <a:xfrm>
            <a:off x="5181822" y="2741393"/>
            <a:ext cx="1337295" cy="2026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1" idx="2"/>
          </p:cNvCxnSpPr>
          <p:nvPr/>
        </p:nvCxnSpPr>
        <p:spPr>
          <a:xfrm>
            <a:off x="7366477" y="3146634"/>
            <a:ext cx="0" cy="9441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729351" y="2139049"/>
            <a:ext cx="1113406" cy="369332"/>
          </a:xfrm>
          <a:prstGeom prst="rect">
            <a:avLst/>
          </a:prstGeom>
          <a:noFill/>
        </p:spPr>
        <p:txBody>
          <a:bodyPr wrap="none" rtlCol="0">
            <a:spAutoFit/>
          </a:bodyPr>
          <a:lstStyle/>
          <a:p>
            <a:r>
              <a:rPr lang="en-GB" dirty="0" smtClean="0"/>
              <a:t>Find Plate</a:t>
            </a:r>
            <a:endParaRPr lang="en-GB" dirty="0"/>
          </a:p>
        </p:txBody>
      </p:sp>
      <p:sp>
        <p:nvSpPr>
          <p:cNvPr id="15" name="TextBox 14"/>
          <p:cNvSpPr txBox="1"/>
          <p:nvPr/>
        </p:nvSpPr>
        <p:spPr>
          <a:xfrm>
            <a:off x="7492254" y="3465615"/>
            <a:ext cx="1183850" cy="369332"/>
          </a:xfrm>
          <a:prstGeom prst="rect">
            <a:avLst/>
          </a:prstGeom>
          <a:noFill/>
        </p:spPr>
        <p:txBody>
          <a:bodyPr wrap="none" rtlCol="0">
            <a:spAutoFit/>
          </a:bodyPr>
          <a:lstStyle/>
          <a:p>
            <a:r>
              <a:rPr lang="en-GB" dirty="0" smtClean="0"/>
              <a:t>Read Plate</a:t>
            </a:r>
            <a:endParaRPr lang="en-GB" dirty="0"/>
          </a:p>
        </p:txBody>
      </p:sp>
      <p:sp>
        <p:nvSpPr>
          <p:cNvPr id="22" name="Rectangle 21"/>
          <p:cNvSpPr/>
          <p:nvPr/>
        </p:nvSpPr>
        <p:spPr>
          <a:xfrm>
            <a:off x="6519117" y="5256310"/>
            <a:ext cx="1694719" cy="9144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smtClean="0"/>
              <a:t>Look up plate</a:t>
            </a:r>
            <a:endParaRPr lang="en-GB" dirty="0"/>
          </a:p>
        </p:txBody>
      </p:sp>
      <p:cxnSp>
        <p:nvCxnSpPr>
          <p:cNvPr id="27" name="Straight Arrow Connector 26"/>
          <p:cNvCxnSpPr>
            <a:stCxn id="12" idx="2"/>
            <a:endCxn id="22" idx="0"/>
          </p:cNvCxnSpPr>
          <p:nvPr/>
        </p:nvCxnSpPr>
        <p:spPr>
          <a:xfrm>
            <a:off x="7366477" y="4513208"/>
            <a:ext cx="0" cy="7431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4690" y="4240647"/>
            <a:ext cx="4577132" cy="2031325"/>
          </a:xfrm>
          <a:prstGeom prst="rect">
            <a:avLst/>
          </a:prstGeom>
          <a:solidFill>
            <a:srgbClr val="FEFAC9"/>
          </a:solidFill>
          <a:effectLst>
            <a:outerShdw blurRad="50800" dist="38100" dir="2700000" algn="tl" rotWithShape="0">
              <a:prstClr val="black">
                <a:alpha val="40000"/>
              </a:prstClr>
            </a:outerShdw>
          </a:effectLst>
        </p:spPr>
        <p:txBody>
          <a:bodyPr wrap="none" rtlCol="0">
            <a:spAutoFit/>
          </a:bodyPr>
          <a:lstStyle/>
          <a:p>
            <a:r>
              <a:rPr lang="en-GB" b="1" dirty="0" smtClean="0"/>
              <a:t>Danish Police</a:t>
            </a:r>
          </a:p>
          <a:p>
            <a:r>
              <a:rPr lang="en-GB" dirty="0" smtClean="0"/>
              <a:t>400,000 “wanted” plates in Denmark</a:t>
            </a:r>
          </a:p>
          <a:p>
            <a:r>
              <a:rPr lang="en-GB" dirty="0" smtClean="0"/>
              <a:t>Automatic scan and lookup from police cars</a:t>
            </a:r>
          </a:p>
          <a:p>
            <a:endParaRPr lang="en-GB" dirty="0" smtClean="0"/>
          </a:p>
          <a:p>
            <a:r>
              <a:rPr lang="en-GB" dirty="0" smtClean="0"/>
              <a:t>Vision pilot project: 20 million DKK (22 M NOK)</a:t>
            </a:r>
            <a:endParaRPr lang="en-GB" dirty="0"/>
          </a:p>
          <a:p>
            <a:endParaRPr lang="en-GB" dirty="0" smtClean="0"/>
          </a:p>
          <a:p>
            <a:r>
              <a:rPr lang="en-GB" dirty="0" smtClean="0"/>
              <a:t>* Norway already has this</a:t>
            </a:r>
          </a:p>
        </p:txBody>
      </p:sp>
    </p:spTree>
    <p:extLst>
      <p:ext uri="{BB962C8B-B14F-4D97-AF65-F5344CB8AC3E}">
        <p14:creationId xmlns:p14="http://schemas.microsoft.com/office/powerpoint/2010/main" val="401481927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Find the Plate</a:t>
            </a:r>
            <a:endParaRPr lang="en-GB" dirty="0"/>
          </a:p>
        </p:txBody>
      </p:sp>
      <p:sp>
        <p:nvSpPr>
          <p:cNvPr id="5" name="Content Placeholder 4"/>
          <p:cNvSpPr>
            <a:spLocks noGrp="1"/>
          </p:cNvSpPr>
          <p:nvPr>
            <p:ph idx="1"/>
          </p:nvPr>
        </p:nvSpPr>
        <p:spPr/>
        <p:txBody>
          <a:bodyPr>
            <a:normAutofit/>
          </a:bodyPr>
          <a:lstStyle/>
          <a:p>
            <a:r>
              <a:rPr lang="en-GB" sz="2800" dirty="0" smtClean="0"/>
              <a:t>Find rectangles in multiple representations</a:t>
            </a:r>
          </a:p>
          <a:p>
            <a:pPr lvl="1"/>
            <a:r>
              <a:rPr lang="en-GB" sz="2400" dirty="0" smtClean="0"/>
              <a:t>Threshold at various levels</a:t>
            </a:r>
          </a:p>
          <a:p>
            <a:pPr lvl="1"/>
            <a:r>
              <a:rPr lang="en-GB" sz="2400" dirty="0" smtClean="0"/>
              <a:t>Canny edges</a:t>
            </a:r>
          </a:p>
          <a:p>
            <a:pPr lvl="1"/>
            <a:r>
              <a:rPr lang="en-GB" sz="2400" dirty="0" smtClean="0"/>
              <a:t>Approximately 5:1 proportions</a:t>
            </a:r>
          </a:p>
          <a:p>
            <a:endParaRPr lang="en-GB" sz="2800" dirty="0"/>
          </a:p>
        </p:txBody>
      </p:sp>
      <p:sp>
        <p:nvSpPr>
          <p:cNvPr id="3" name="TextBox 2"/>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cars.py</a:t>
            </a:r>
            <a:endParaRPr lang="en-GB" sz="1200" i="1" dirty="0"/>
          </a:p>
        </p:txBody>
      </p:sp>
      <p:pic>
        <p:nvPicPr>
          <p:cNvPr id="4" name="Picture 3" descr="cars Contours AC4674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298" y="3613893"/>
            <a:ext cx="2230949" cy="2974598"/>
          </a:xfrm>
          <a:prstGeom prst="rect">
            <a:avLst/>
          </a:prstGeom>
          <a:ln>
            <a:noFill/>
          </a:ln>
          <a:effectLst>
            <a:outerShdw blurRad="292100" dist="139700" dir="2700000" algn="tl" rotWithShape="0">
              <a:srgbClr val="333333">
                <a:alpha val="65000"/>
              </a:srgbClr>
            </a:outerShdw>
          </a:effectLst>
        </p:spPr>
      </p:pic>
      <p:pic>
        <p:nvPicPr>
          <p:cNvPr id="7" name="Picture 6" descr="cars Candidate plates AC4674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551" y="4350574"/>
            <a:ext cx="2495393" cy="998157"/>
          </a:xfrm>
          <a:prstGeom prst="rect">
            <a:avLst/>
          </a:prstGeom>
          <a:ln>
            <a:noFill/>
          </a:ln>
          <a:effectLst>
            <a:outerShdw blurRad="292100" dist="139700" dir="2700000" algn="tl" rotWithShape="0">
              <a:srgbClr val="333333">
                <a:alpha val="65000"/>
              </a:srgbClr>
            </a:outerShdw>
          </a:effectLst>
        </p:spPr>
      </p:pic>
      <p:sp>
        <p:nvSpPr>
          <p:cNvPr id="9" name="Right Arrow 8"/>
          <p:cNvSpPr/>
          <p:nvPr/>
        </p:nvSpPr>
        <p:spPr>
          <a:xfrm>
            <a:off x="4123854" y="4602992"/>
            <a:ext cx="978408" cy="48463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TextBox 9"/>
          <p:cNvSpPr txBox="1"/>
          <p:nvPr/>
        </p:nvSpPr>
        <p:spPr>
          <a:xfrm>
            <a:off x="4834388" y="3774482"/>
            <a:ext cx="3852412" cy="400110"/>
          </a:xfrm>
          <a:prstGeom prst="rect">
            <a:avLst/>
          </a:prstGeom>
          <a:noFill/>
        </p:spPr>
        <p:txBody>
          <a:bodyPr wrap="none" rtlCol="0">
            <a:spAutoFit/>
          </a:bodyPr>
          <a:lstStyle/>
          <a:p>
            <a:r>
              <a:rPr lang="en-GB" sz="2000" i="1" dirty="0" smtClean="0"/>
              <a:t>Two candidate plate regions found</a:t>
            </a:r>
            <a:endParaRPr lang="en-GB" sz="2000" i="1" dirty="0"/>
          </a:p>
        </p:txBody>
      </p:sp>
    </p:spTree>
    <p:extLst>
      <p:ext uri="{BB962C8B-B14F-4D97-AF65-F5344CB8AC3E}">
        <p14:creationId xmlns:p14="http://schemas.microsoft.com/office/powerpoint/2010/main" val="331454186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 the Plate</a:t>
            </a:r>
            <a:endParaRPr lang="en-GB" dirty="0"/>
          </a:p>
        </p:txBody>
      </p:sp>
      <p:sp>
        <p:nvSpPr>
          <p:cNvPr id="5" name="Content Placeholder 4"/>
          <p:cNvSpPr>
            <a:spLocks noGrp="1"/>
          </p:cNvSpPr>
          <p:nvPr>
            <p:ph idx="1"/>
          </p:nvPr>
        </p:nvSpPr>
        <p:spPr/>
        <p:txBody>
          <a:bodyPr>
            <a:normAutofit/>
          </a:bodyPr>
          <a:lstStyle/>
          <a:p>
            <a:r>
              <a:rPr lang="en-GB" sz="2000" dirty="0" smtClean="0"/>
              <a:t>Transform perspective to “head on”</a:t>
            </a:r>
          </a:p>
          <a:p>
            <a:r>
              <a:rPr lang="en-GB" sz="2000" dirty="0" smtClean="0"/>
              <a:t>Filter plate to different representations</a:t>
            </a:r>
          </a:p>
          <a:p>
            <a:pPr lvl="1"/>
            <a:r>
              <a:rPr lang="en-GB" sz="1800" dirty="0" smtClean="0"/>
              <a:t>Black/white with optimal threshold (“OTSU”)</a:t>
            </a:r>
          </a:p>
          <a:p>
            <a:pPr lvl="1"/>
            <a:r>
              <a:rPr lang="en-GB" sz="1800" dirty="0" smtClean="0"/>
              <a:t>Adaptive threshold</a:t>
            </a:r>
          </a:p>
          <a:p>
            <a:pPr lvl="1"/>
            <a:r>
              <a:rPr lang="en-GB" sz="1800" dirty="0" smtClean="0"/>
              <a:t>Erode/dilate letters</a:t>
            </a:r>
          </a:p>
          <a:p>
            <a:r>
              <a:rPr lang="en-GB" sz="2000" dirty="0" smtClean="0"/>
              <a:t>OCR all</a:t>
            </a:r>
          </a:p>
          <a:p>
            <a:r>
              <a:rPr lang="en-GB" sz="2000" dirty="0" smtClean="0"/>
              <a:t>Match OCR texts to “2 letters, 5 digits”</a:t>
            </a:r>
          </a:p>
          <a:p>
            <a:r>
              <a:rPr lang="en-GB" sz="2000" dirty="0" smtClean="0"/>
              <a:t>Select most frequently matched</a:t>
            </a:r>
            <a:endParaRPr lang="en-GB" sz="2000" dirty="0"/>
          </a:p>
        </p:txBody>
      </p:sp>
      <p:sp>
        <p:nvSpPr>
          <p:cNvPr id="3" name="TextBox 2"/>
          <p:cNvSpPr txBox="1"/>
          <p:nvPr/>
        </p:nvSpPr>
        <p:spPr>
          <a:xfrm>
            <a:off x="5695940" y="6442501"/>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cars.py</a:t>
            </a:r>
            <a:endParaRPr lang="en-GB" sz="1200" i="1" dirty="0"/>
          </a:p>
        </p:txBody>
      </p:sp>
      <p:pic>
        <p:nvPicPr>
          <p:cNvPr id="8" name="Picture 7" descr="cars AC46749 Candidate Plat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225" y="5572070"/>
            <a:ext cx="2176078" cy="870431"/>
          </a:xfrm>
          <a:prstGeom prst="rect">
            <a:avLst/>
          </a:prstGeom>
          <a:ln>
            <a:noFill/>
          </a:ln>
          <a:effectLst>
            <a:outerShdw blurRad="292100" dist="139700" dir="2700000" algn="tl" rotWithShape="0">
              <a:srgbClr val="333333">
                <a:alpha val="65000"/>
              </a:srgbClr>
            </a:outerShdw>
          </a:effectLst>
        </p:spPr>
      </p:pic>
      <p:pic>
        <p:nvPicPr>
          <p:cNvPr id="10" name="Picture 9" descr="cars AC46749 Match Plates matches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326" y="1385527"/>
            <a:ext cx="2743474" cy="4983979"/>
          </a:xfrm>
          <a:prstGeom prst="rect">
            <a:avLst/>
          </a:prstGeom>
          <a:ln>
            <a:noFill/>
          </a:ln>
          <a:effectLst>
            <a:outerShdw blurRad="292100" dist="139700" dir="2700000" algn="tl" rotWithShape="0">
              <a:srgbClr val="333333">
                <a:alpha val="65000"/>
              </a:srgbClr>
            </a:outerShdw>
          </a:effectLst>
        </p:spPr>
      </p:pic>
      <p:cxnSp>
        <p:nvCxnSpPr>
          <p:cNvPr id="12" name="Straight Arrow Connector 11"/>
          <p:cNvCxnSpPr/>
          <p:nvPr/>
        </p:nvCxnSpPr>
        <p:spPr>
          <a:xfrm>
            <a:off x="4175112" y="5839702"/>
            <a:ext cx="1985367" cy="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810345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Canary in the Coal Mine</a:t>
            </a:r>
            <a:endParaRPr lang="en-GB" dirty="0"/>
          </a:p>
        </p:txBody>
      </p:sp>
      <p:sp>
        <p:nvSpPr>
          <p:cNvPr id="3" name="Content Placeholder 2"/>
          <p:cNvSpPr>
            <a:spLocks noGrp="1"/>
          </p:cNvSpPr>
          <p:nvPr>
            <p:ph idx="1"/>
          </p:nvPr>
        </p:nvSpPr>
        <p:spPr/>
        <p:txBody>
          <a:bodyPr/>
          <a:lstStyle/>
          <a:p>
            <a:endParaRPr lang="en-GB"/>
          </a:p>
        </p:txBody>
      </p:sp>
    </p:spTree>
    <p:extLst>
      <p:ext uri="{BB962C8B-B14F-4D97-AF65-F5344CB8AC3E}">
        <p14:creationId xmlns:p14="http://schemas.microsoft.com/office/powerpoint/2010/main" val="37468898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Read the Plate</a:t>
            </a:r>
            <a:endParaRPr lang="en-GB" dirty="0"/>
          </a:p>
        </p:txBody>
      </p:sp>
      <p:pic>
        <p:nvPicPr>
          <p:cNvPr id="4" name="Picture 3" descr="cars AK62419 Contour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34" y="2525674"/>
            <a:ext cx="2998543" cy="3998057"/>
          </a:xfrm>
          <a:prstGeom prst="rect">
            <a:avLst/>
          </a:prstGeom>
          <a:ln>
            <a:noFill/>
          </a:ln>
          <a:effectLst>
            <a:outerShdw blurRad="292100" dist="139700" dir="2700000" algn="tl" rotWithShape="0">
              <a:srgbClr val="333333">
                <a:alpha val="65000"/>
              </a:srgbClr>
            </a:outerShdw>
          </a:effectLst>
        </p:spPr>
      </p:pic>
      <p:pic>
        <p:nvPicPr>
          <p:cNvPr id="5" name="Picture 4" descr="cars AK62419 Candidate Plate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10" y="1417638"/>
            <a:ext cx="2256282" cy="902512"/>
          </a:xfrm>
          <a:prstGeom prst="rect">
            <a:avLst/>
          </a:prstGeom>
          <a:ln>
            <a:noFill/>
          </a:ln>
          <a:effectLst>
            <a:outerShdw blurRad="292100" dist="139700" dir="2700000" algn="tl" rotWithShape="0">
              <a:srgbClr val="333333">
                <a:alpha val="65000"/>
              </a:srgbClr>
            </a:outerShdw>
          </a:effectLst>
        </p:spPr>
      </p:pic>
      <p:pic>
        <p:nvPicPr>
          <p:cNvPr id="6" name="Picture 5" descr="cars AK62419 Match Plates matches 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5347" y="1539752"/>
            <a:ext cx="2743474" cy="4983979"/>
          </a:xfrm>
          <a:prstGeom prst="rect">
            <a:avLst/>
          </a:prstGeom>
          <a:ln>
            <a:noFill/>
          </a:ln>
          <a:effectLst>
            <a:outerShdw blurRad="292100" dist="139700" dir="2700000" algn="tl" rotWithShape="0">
              <a:srgbClr val="333333">
                <a:alpha val="65000"/>
              </a:srgbClr>
            </a:outerShdw>
          </a:effectLst>
        </p:spPr>
      </p:pic>
      <p:pic>
        <p:nvPicPr>
          <p:cNvPr id="7" name="Picture 6" descr="cars AK62419 Match Plates matches 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20288" y="1539752"/>
            <a:ext cx="2743474" cy="4983979"/>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cars.py</a:t>
            </a:r>
            <a:endParaRPr lang="en-GB" sz="1200" i="1" dirty="0"/>
          </a:p>
        </p:txBody>
      </p:sp>
    </p:spTree>
    <p:extLst>
      <p:ext uri="{BB962C8B-B14F-4D97-AF65-F5344CB8AC3E}">
        <p14:creationId xmlns:p14="http://schemas.microsoft.com/office/powerpoint/2010/main" val="8700921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Plate Filtering</a:t>
            </a:r>
            <a:endParaRPr lang="en-GB" dirty="0"/>
          </a:p>
        </p:txBody>
      </p:sp>
      <p:sp>
        <p:nvSpPr>
          <p:cNvPr id="3" name="TextBox 2"/>
          <p:cNvSpPr txBox="1"/>
          <p:nvPr/>
        </p:nvSpPr>
        <p:spPr>
          <a:xfrm>
            <a:off x="209030" y="1224772"/>
            <a:ext cx="7972680" cy="4431983"/>
          </a:xfrm>
          <a:prstGeom prst="rect">
            <a:avLst/>
          </a:prstGeom>
          <a:solidFill>
            <a:schemeClr val="bg2"/>
          </a:solidFill>
        </p:spPr>
        <p:txBody>
          <a:bodyPr wrap="none" rtlCol="0">
            <a:spAutoFit/>
          </a:bodyPr>
          <a:lstStyle/>
          <a:p>
            <a:r>
              <a:rPr lang="en-GB" sz="1100" dirty="0" err="1">
                <a:solidFill>
                  <a:srgbClr val="6A006C"/>
                </a:solidFill>
                <a:latin typeface="Monaco"/>
              </a:rPr>
              <a:t>def</a:t>
            </a:r>
            <a:r>
              <a:rPr lang="en-GB" sz="1100" dirty="0">
                <a:solidFill>
                  <a:prstClr val="black"/>
                </a:solidFill>
                <a:latin typeface="Courier"/>
              </a:rPr>
              <a:t> </a:t>
            </a:r>
            <a:r>
              <a:rPr lang="en-GB" sz="1100" dirty="0" err="1">
                <a:solidFill>
                  <a:srgbClr val="0000FD"/>
                </a:solidFill>
                <a:latin typeface="Monaco"/>
              </a:rPr>
              <a:t>match_plates</a:t>
            </a:r>
            <a:r>
              <a:rPr lang="en-GB" sz="1100" dirty="0">
                <a:solidFill>
                  <a:prstClr val="black"/>
                </a:solidFill>
                <a:latin typeface="Courier"/>
              </a:rPr>
              <a:t>(title, </a:t>
            </a:r>
            <a:r>
              <a:rPr lang="en-GB" sz="1100" dirty="0" err="1">
                <a:solidFill>
                  <a:prstClr val="black"/>
                </a:solidFill>
                <a:latin typeface="Courier"/>
              </a:rPr>
              <a:t>candidate_plate_images</a:t>
            </a:r>
            <a:r>
              <a:rPr lang="en-GB" sz="1100" dirty="0">
                <a:solidFill>
                  <a:prstClr val="black"/>
                </a:solidFill>
                <a:latin typeface="Courier"/>
              </a:rPr>
              <a:t>):</a:t>
            </a:r>
          </a:p>
          <a:p>
            <a:r>
              <a:rPr lang="en-GB" sz="1100" dirty="0">
                <a:solidFill>
                  <a:prstClr val="black"/>
                </a:solidFill>
                <a:latin typeface="Courier"/>
              </a:rPr>
              <a:t>    </a:t>
            </a:r>
            <a:r>
              <a:rPr lang="en-GB" sz="1100" dirty="0">
                <a:solidFill>
                  <a:srgbClr val="610531"/>
                </a:solidFill>
                <a:latin typeface="Monaco"/>
              </a:rPr>
              <a:t>'''Returns a list of the possible matches for the plate.'''</a:t>
            </a:r>
            <a:endParaRPr lang="en-GB" sz="1100" dirty="0">
              <a:solidFill>
                <a:prstClr val="black"/>
              </a:solidFill>
              <a:latin typeface="Courier"/>
            </a:endParaRPr>
          </a:p>
          <a:p>
            <a:r>
              <a:rPr lang="de-DE" sz="1100" dirty="0">
                <a:solidFill>
                  <a:prstClr val="black"/>
                </a:solidFill>
                <a:latin typeface="Courier"/>
              </a:rPr>
              <a:t>    </a:t>
            </a:r>
            <a:r>
              <a:rPr lang="de-DE" sz="1100" dirty="0" err="1">
                <a:solidFill>
                  <a:prstClr val="black"/>
                </a:solidFill>
                <a:latin typeface="Monaco"/>
              </a:rPr>
              <a:t>matches</a:t>
            </a:r>
            <a:r>
              <a:rPr lang="de-DE" sz="1100" dirty="0">
                <a:solidFill>
                  <a:prstClr val="black"/>
                </a:solidFill>
                <a:latin typeface="Courier"/>
              </a:rPr>
              <a:t> = []</a:t>
            </a:r>
          </a:p>
          <a:p>
            <a:r>
              <a:rPr lang="fi-FI" sz="1100" dirty="0">
                <a:solidFill>
                  <a:prstClr val="black"/>
                </a:solidFill>
                <a:latin typeface="Courier"/>
              </a:rPr>
              <a:t>    </a:t>
            </a:r>
            <a:r>
              <a:rPr lang="fi-FI" sz="1100" dirty="0">
                <a:solidFill>
                  <a:prstClr val="black"/>
                </a:solidFill>
                <a:latin typeface="Monaco"/>
              </a:rPr>
              <a:t>n</a:t>
            </a:r>
            <a:r>
              <a:rPr lang="fi-FI" sz="1100" dirty="0">
                <a:solidFill>
                  <a:prstClr val="black"/>
                </a:solidFill>
                <a:latin typeface="Courier"/>
              </a:rPr>
              <a:t> = </a:t>
            </a:r>
            <a:r>
              <a:rPr lang="fi-FI" sz="1100" dirty="0">
                <a:solidFill>
                  <a:prstClr val="black"/>
                </a:solidFill>
                <a:latin typeface="Monaco"/>
              </a:rPr>
              <a:t>0</a:t>
            </a:r>
            <a:r>
              <a:rPr lang="fi-FI" sz="1100" dirty="0">
                <a:solidFill>
                  <a:prstClr val="black"/>
                </a:solidFill>
                <a:latin typeface="Courier"/>
              </a:rPr>
              <a:t> </a:t>
            </a:r>
          </a:p>
          <a:p>
            <a:r>
              <a:rPr lang="fi-FI" sz="1100" dirty="0">
                <a:solidFill>
                  <a:prstClr val="black"/>
                </a:solidFill>
                <a:latin typeface="Courier"/>
              </a:rPr>
              <a:t>    </a:t>
            </a:r>
            <a:r>
              <a:rPr lang="fi-FI" sz="1100" dirty="0">
                <a:solidFill>
                  <a:srgbClr val="6A006C"/>
                </a:solidFill>
                <a:latin typeface="Monaco"/>
              </a:rPr>
              <a:t>for</a:t>
            </a:r>
            <a:r>
              <a:rPr lang="fi-FI" sz="1100" dirty="0">
                <a:solidFill>
                  <a:prstClr val="black"/>
                </a:solidFill>
                <a:latin typeface="Courier"/>
              </a:rPr>
              <a:t> cp </a:t>
            </a:r>
            <a:r>
              <a:rPr lang="fi-FI" sz="1100" dirty="0">
                <a:solidFill>
                  <a:srgbClr val="6A006C"/>
                </a:solidFill>
                <a:latin typeface="Monaco"/>
              </a:rPr>
              <a:t>in</a:t>
            </a:r>
            <a:r>
              <a:rPr lang="fi-FI" sz="1100" dirty="0">
                <a:solidFill>
                  <a:prstClr val="black"/>
                </a:solidFill>
                <a:latin typeface="Courier"/>
              </a:rPr>
              <a:t> </a:t>
            </a:r>
            <a:r>
              <a:rPr lang="fi-FI" sz="1100" dirty="0" err="1">
                <a:solidFill>
                  <a:prstClr val="black"/>
                </a:solidFill>
                <a:latin typeface="Courier"/>
              </a:rPr>
              <a:t>candidate_plate_images</a:t>
            </a:r>
            <a:r>
              <a:rPr lang="fi-FI" sz="1100" dirty="0">
                <a:solidFill>
                  <a:prstClr val="black"/>
                </a:solidFill>
                <a:latin typeface="Courier"/>
              </a:rPr>
              <a:t>:</a:t>
            </a:r>
          </a:p>
          <a:p>
            <a:r>
              <a:rPr lang="fi-FI" sz="1100" dirty="0">
                <a:solidFill>
                  <a:prstClr val="black"/>
                </a:solidFill>
                <a:latin typeface="Courier"/>
              </a:rPr>
              <a:t>        </a:t>
            </a:r>
            <a:r>
              <a:rPr lang="fi-FI" sz="1100" dirty="0">
                <a:solidFill>
                  <a:srgbClr val="8D0015"/>
                </a:solidFill>
                <a:latin typeface="Monaco"/>
              </a:rPr>
              <a:t># </a:t>
            </a:r>
            <a:r>
              <a:rPr lang="fi-FI" sz="1100" dirty="0" err="1">
                <a:solidFill>
                  <a:srgbClr val="8D0015"/>
                </a:solidFill>
                <a:latin typeface="Monaco"/>
              </a:rPr>
              <a:t>Filter</a:t>
            </a:r>
            <a:r>
              <a:rPr lang="fi-FI" sz="1100" dirty="0">
                <a:solidFill>
                  <a:srgbClr val="8D0015"/>
                </a:solidFill>
                <a:latin typeface="Monaco"/>
              </a:rPr>
              <a:t> to </a:t>
            </a:r>
            <a:r>
              <a:rPr lang="fi-FI" sz="1100" dirty="0" err="1">
                <a:solidFill>
                  <a:srgbClr val="8D0015"/>
                </a:solidFill>
                <a:latin typeface="Monaco"/>
              </a:rPr>
              <a:t>different</a:t>
            </a:r>
            <a:r>
              <a:rPr lang="fi-FI" sz="1100" dirty="0">
                <a:solidFill>
                  <a:srgbClr val="8D0015"/>
                </a:solidFill>
                <a:latin typeface="Monaco"/>
              </a:rPr>
              <a:t> </a:t>
            </a:r>
            <a:r>
              <a:rPr lang="fi-FI" sz="1100" dirty="0" err="1">
                <a:solidFill>
                  <a:srgbClr val="8D0015"/>
                </a:solidFill>
                <a:latin typeface="Monaco"/>
              </a:rPr>
              <a:t>representations</a:t>
            </a:r>
            <a:endParaRPr lang="fi-FI" sz="1100" dirty="0">
              <a:solidFill>
                <a:srgbClr val="8D0015"/>
              </a:solidFill>
              <a:latin typeface="Monaco"/>
            </a:endParaRPr>
          </a:p>
          <a:p>
            <a:r>
              <a:rPr lang="fi-FI" sz="1100" dirty="0">
                <a:solidFill>
                  <a:prstClr val="black"/>
                </a:solidFill>
                <a:latin typeface="Courier"/>
              </a:rPr>
              <a:t>        </a:t>
            </a:r>
            <a:r>
              <a:rPr lang="fi-FI" sz="1100" dirty="0">
                <a:solidFill>
                  <a:prstClr val="black"/>
                </a:solidFill>
                <a:latin typeface="Monaco"/>
              </a:rPr>
              <a:t>n</a:t>
            </a:r>
            <a:r>
              <a:rPr lang="fi-FI" sz="1100" dirty="0">
                <a:solidFill>
                  <a:prstClr val="black"/>
                </a:solidFill>
                <a:latin typeface="Courier"/>
              </a:rPr>
              <a:t> = n+</a:t>
            </a:r>
            <a:r>
              <a:rPr lang="fi-FI" sz="1100" dirty="0">
                <a:solidFill>
                  <a:prstClr val="black"/>
                </a:solidFill>
                <a:latin typeface="Monaco"/>
              </a:rPr>
              <a:t>1</a:t>
            </a:r>
            <a:endParaRPr lang="fi-FI" sz="1100" dirty="0">
              <a:solidFill>
                <a:prstClr val="black"/>
              </a:solidFill>
              <a:latin typeface="Courier"/>
            </a:endParaRPr>
          </a:p>
          <a:p>
            <a:r>
              <a:rPr lang="fi-FI" sz="1100" dirty="0">
                <a:solidFill>
                  <a:prstClr val="black"/>
                </a:solidFill>
                <a:latin typeface="Courier"/>
              </a:rPr>
              <a:t>        </a:t>
            </a:r>
            <a:r>
              <a:rPr lang="fi-FI" sz="1100" dirty="0">
                <a:solidFill>
                  <a:prstClr val="black"/>
                </a:solidFill>
                <a:latin typeface="Monaco"/>
              </a:rPr>
              <a:t>gray</a:t>
            </a:r>
            <a:r>
              <a:rPr lang="fi-FI" sz="1100" dirty="0">
                <a:solidFill>
                  <a:prstClr val="black"/>
                </a:solidFill>
                <a:latin typeface="Courier"/>
              </a:rPr>
              <a:t> = cv2.cvtColor(cp, cv2.COLOR_BGR2GRAY)</a:t>
            </a:r>
          </a:p>
          <a:p>
            <a:r>
              <a:rPr lang="fi-FI" sz="1100" dirty="0">
                <a:solidFill>
                  <a:prstClr val="black"/>
                </a:solidFill>
                <a:latin typeface="Courier"/>
              </a:rPr>
              <a:t>        </a:t>
            </a:r>
            <a:r>
              <a:rPr lang="fi-FI" sz="1100" dirty="0" err="1">
                <a:solidFill>
                  <a:prstClr val="black"/>
                </a:solidFill>
                <a:latin typeface="Monaco"/>
              </a:rPr>
              <a:t>adaptive</a:t>
            </a:r>
            <a:r>
              <a:rPr lang="fi-FI" sz="1100" dirty="0">
                <a:solidFill>
                  <a:prstClr val="black"/>
                </a:solidFill>
                <a:latin typeface="Courier"/>
              </a:rPr>
              <a:t> = cv2.</a:t>
            </a:r>
            <a:r>
              <a:rPr lang="fi-FI" sz="1400" b="1" dirty="0">
                <a:solidFill>
                  <a:prstClr val="black"/>
                </a:solidFill>
                <a:latin typeface="Courier"/>
              </a:rPr>
              <a:t>adaptiveThreshold</a:t>
            </a:r>
            <a:r>
              <a:rPr lang="fi-FI" sz="1100" dirty="0">
                <a:solidFill>
                  <a:prstClr val="black"/>
                </a:solidFill>
                <a:latin typeface="Courier"/>
              </a:rPr>
              <a:t>(gray, </a:t>
            </a:r>
            <a:r>
              <a:rPr lang="fi-FI" sz="1100" dirty="0">
                <a:solidFill>
                  <a:prstClr val="black"/>
                </a:solidFill>
                <a:latin typeface="Monaco"/>
              </a:rPr>
              <a:t>255</a:t>
            </a:r>
            <a:r>
              <a:rPr lang="fi-FI" sz="1100" dirty="0">
                <a:solidFill>
                  <a:prstClr val="black"/>
                </a:solidFill>
                <a:latin typeface="Courier"/>
              </a:rPr>
              <a:t>, cv2.ADAPTIVE_THRESH_MEAN_C, </a:t>
            </a:r>
            <a:endParaRPr lang="fi-FI" sz="1100" dirty="0" smtClean="0">
              <a:solidFill>
                <a:prstClr val="black"/>
              </a:solidFill>
              <a:latin typeface="Courier"/>
            </a:endParaRPr>
          </a:p>
          <a:p>
            <a:r>
              <a:rPr lang="fi-FI" sz="1100" dirty="0">
                <a:solidFill>
                  <a:prstClr val="black"/>
                </a:solidFill>
                <a:latin typeface="Courier"/>
              </a:rPr>
              <a:t> </a:t>
            </a:r>
            <a:r>
              <a:rPr lang="fi-FI" sz="1100" dirty="0" smtClean="0">
                <a:solidFill>
                  <a:prstClr val="black"/>
                </a:solidFill>
                <a:latin typeface="Courier"/>
              </a:rPr>
              <a:t>                                             cv2</a:t>
            </a:r>
            <a:r>
              <a:rPr lang="fi-FI" sz="1100" dirty="0">
                <a:solidFill>
                  <a:prstClr val="black"/>
                </a:solidFill>
                <a:latin typeface="Courier"/>
              </a:rPr>
              <a:t>.THRESH_BINARY, </a:t>
            </a:r>
            <a:r>
              <a:rPr lang="fi-FI" sz="1100" dirty="0">
                <a:solidFill>
                  <a:prstClr val="black"/>
                </a:solidFill>
                <a:latin typeface="Monaco"/>
              </a:rPr>
              <a:t>11</a:t>
            </a:r>
            <a:r>
              <a:rPr lang="fi-FI" sz="1100" dirty="0">
                <a:solidFill>
                  <a:prstClr val="black"/>
                </a:solidFill>
                <a:latin typeface="Courier"/>
              </a:rPr>
              <a:t>, </a:t>
            </a:r>
            <a:r>
              <a:rPr lang="fi-FI" sz="1100" dirty="0">
                <a:solidFill>
                  <a:prstClr val="black"/>
                </a:solidFill>
                <a:latin typeface="Monaco"/>
              </a:rPr>
              <a:t>15</a:t>
            </a:r>
            <a:r>
              <a:rPr lang="fi-FI" sz="1100" dirty="0">
                <a:solidFill>
                  <a:prstClr val="black"/>
                </a:solidFill>
                <a:latin typeface="Courier"/>
              </a:rPr>
              <a:t>)</a:t>
            </a:r>
          </a:p>
          <a:p>
            <a:r>
              <a:rPr lang="fi-FI" sz="1100" dirty="0">
                <a:solidFill>
                  <a:prstClr val="black"/>
                </a:solidFill>
                <a:latin typeface="Courier"/>
              </a:rPr>
              <a:t>        </a:t>
            </a:r>
            <a:r>
              <a:rPr lang="fi-FI" sz="1100" dirty="0" err="1">
                <a:solidFill>
                  <a:prstClr val="black"/>
                </a:solidFill>
                <a:latin typeface="Monaco"/>
              </a:rPr>
              <a:t>ret_val</a:t>
            </a:r>
            <a:r>
              <a:rPr lang="fi-FI" sz="1100" dirty="0">
                <a:solidFill>
                  <a:prstClr val="black"/>
                </a:solidFill>
                <a:latin typeface="Courier"/>
              </a:rPr>
              <a:t>, </a:t>
            </a:r>
            <a:r>
              <a:rPr lang="fi-FI" sz="1100" dirty="0" err="1">
                <a:solidFill>
                  <a:prstClr val="black"/>
                </a:solidFill>
                <a:latin typeface="Monaco"/>
              </a:rPr>
              <a:t>th</a:t>
            </a:r>
            <a:r>
              <a:rPr lang="fi-FI" sz="1100" dirty="0">
                <a:solidFill>
                  <a:prstClr val="black"/>
                </a:solidFill>
                <a:latin typeface="Courier"/>
              </a:rPr>
              <a:t> = cv2.</a:t>
            </a:r>
            <a:r>
              <a:rPr lang="fi-FI" sz="1400" b="1" dirty="0">
                <a:solidFill>
                  <a:prstClr val="black"/>
                </a:solidFill>
                <a:latin typeface="Courier"/>
              </a:rPr>
              <a:t>threshold</a:t>
            </a:r>
            <a:r>
              <a:rPr lang="fi-FI" sz="1100" dirty="0">
                <a:solidFill>
                  <a:prstClr val="black"/>
                </a:solidFill>
                <a:latin typeface="Courier"/>
              </a:rPr>
              <a:t>(gray, </a:t>
            </a:r>
            <a:r>
              <a:rPr lang="fi-FI" sz="1100" dirty="0">
                <a:solidFill>
                  <a:prstClr val="black"/>
                </a:solidFill>
                <a:latin typeface="Monaco"/>
              </a:rPr>
              <a:t>100</a:t>
            </a:r>
            <a:r>
              <a:rPr lang="fi-FI" sz="1100" dirty="0">
                <a:solidFill>
                  <a:prstClr val="black"/>
                </a:solidFill>
                <a:latin typeface="Courier"/>
              </a:rPr>
              <a:t>, </a:t>
            </a:r>
            <a:r>
              <a:rPr lang="fi-FI" sz="1100" dirty="0">
                <a:solidFill>
                  <a:prstClr val="black"/>
                </a:solidFill>
                <a:latin typeface="Monaco"/>
              </a:rPr>
              <a:t>255</a:t>
            </a:r>
            <a:r>
              <a:rPr lang="fi-FI" sz="1100" dirty="0">
                <a:solidFill>
                  <a:prstClr val="black"/>
                </a:solidFill>
                <a:latin typeface="Courier"/>
              </a:rPr>
              <a:t>, cv2.THRESH_BINARY)</a:t>
            </a:r>
          </a:p>
          <a:p>
            <a:r>
              <a:rPr lang="fi-FI" sz="1100" dirty="0">
                <a:solidFill>
                  <a:prstClr val="black"/>
                </a:solidFill>
                <a:latin typeface="Courier"/>
              </a:rPr>
              <a:t>        </a:t>
            </a:r>
            <a:r>
              <a:rPr lang="fi-FI" sz="1100" dirty="0" err="1">
                <a:solidFill>
                  <a:prstClr val="black"/>
                </a:solidFill>
                <a:latin typeface="Monaco"/>
              </a:rPr>
              <a:t>t_otsu</a:t>
            </a:r>
            <a:r>
              <a:rPr lang="fi-FI" sz="1100" dirty="0">
                <a:solidFill>
                  <a:prstClr val="black"/>
                </a:solidFill>
                <a:latin typeface="Courier"/>
              </a:rPr>
              <a:t>, </a:t>
            </a:r>
            <a:r>
              <a:rPr lang="fi-FI" sz="1100" dirty="0" err="1">
                <a:solidFill>
                  <a:prstClr val="black"/>
                </a:solidFill>
                <a:latin typeface="Monaco"/>
              </a:rPr>
              <a:t>th_otsu</a:t>
            </a:r>
            <a:r>
              <a:rPr lang="fi-FI" sz="1100" dirty="0">
                <a:solidFill>
                  <a:prstClr val="black"/>
                </a:solidFill>
                <a:latin typeface="Courier"/>
              </a:rPr>
              <a:t> = cv2.threshold(gray, </a:t>
            </a:r>
            <a:r>
              <a:rPr lang="fi-FI" sz="1100" dirty="0">
                <a:solidFill>
                  <a:prstClr val="black"/>
                </a:solidFill>
                <a:latin typeface="Monaco"/>
              </a:rPr>
              <a:t>100</a:t>
            </a:r>
            <a:r>
              <a:rPr lang="fi-FI" sz="1100" dirty="0">
                <a:solidFill>
                  <a:prstClr val="black"/>
                </a:solidFill>
                <a:latin typeface="Courier"/>
              </a:rPr>
              <a:t>, </a:t>
            </a:r>
            <a:r>
              <a:rPr lang="fi-FI" sz="1100" dirty="0">
                <a:solidFill>
                  <a:prstClr val="black"/>
                </a:solidFill>
                <a:latin typeface="Monaco"/>
              </a:rPr>
              <a:t>255</a:t>
            </a:r>
            <a:r>
              <a:rPr lang="fi-FI" sz="1100" dirty="0">
                <a:solidFill>
                  <a:prstClr val="black"/>
                </a:solidFill>
                <a:latin typeface="Courier"/>
              </a:rPr>
              <a:t>, cv2.THRESH_BINARY + cv2.THRESH_OTSU)</a:t>
            </a:r>
          </a:p>
          <a:p>
            <a:r>
              <a:rPr lang="fi-FI" sz="1100" dirty="0">
                <a:solidFill>
                  <a:prstClr val="black"/>
                </a:solidFill>
                <a:latin typeface="Courier"/>
              </a:rPr>
              <a:t>        </a:t>
            </a:r>
            <a:r>
              <a:rPr lang="fi-FI" sz="1100" dirty="0" err="1">
                <a:solidFill>
                  <a:prstClr val="black"/>
                </a:solidFill>
                <a:latin typeface="Monaco"/>
              </a:rPr>
              <a:t>ret_val</a:t>
            </a:r>
            <a:r>
              <a:rPr lang="fi-FI" sz="1100" dirty="0">
                <a:solidFill>
                  <a:prstClr val="black"/>
                </a:solidFill>
                <a:latin typeface="Courier"/>
              </a:rPr>
              <a:t>, </a:t>
            </a:r>
            <a:r>
              <a:rPr lang="fi-FI" sz="1100" dirty="0" err="1">
                <a:solidFill>
                  <a:prstClr val="black"/>
                </a:solidFill>
                <a:latin typeface="Monaco"/>
              </a:rPr>
              <a:t>th_otsu</a:t>
            </a:r>
            <a:r>
              <a:rPr lang="fi-FI" sz="1100" dirty="0">
                <a:solidFill>
                  <a:prstClr val="black"/>
                </a:solidFill>
                <a:latin typeface="Courier"/>
              </a:rPr>
              <a:t> = cv2.</a:t>
            </a:r>
            <a:r>
              <a:rPr lang="fi-FI" sz="1400" b="1" dirty="0">
                <a:solidFill>
                  <a:prstClr val="black"/>
                </a:solidFill>
                <a:latin typeface="Courier"/>
              </a:rPr>
              <a:t>threshold</a:t>
            </a:r>
            <a:r>
              <a:rPr lang="fi-FI" sz="1100" dirty="0">
                <a:solidFill>
                  <a:prstClr val="black"/>
                </a:solidFill>
                <a:latin typeface="Courier"/>
              </a:rPr>
              <a:t>(gray, </a:t>
            </a:r>
            <a:r>
              <a:rPr lang="fi-FI" sz="1100" dirty="0" err="1">
                <a:solidFill>
                  <a:prstClr val="black"/>
                </a:solidFill>
                <a:latin typeface="Courier"/>
              </a:rPr>
              <a:t>t_otsu</a:t>
            </a:r>
            <a:r>
              <a:rPr lang="fi-FI" sz="1100" dirty="0">
                <a:solidFill>
                  <a:prstClr val="black"/>
                </a:solidFill>
                <a:latin typeface="Courier"/>
              </a:rPr>
              <a:t>, </a:t>
            </a:r>
            <a:r>
              <a:rPr lang="fi-FI" sz="1100" dirty="0">
                <a:solidFill>
                  <a:prstClr val="black"/>
                </a:solidFill>
                <a:latin typeface="Monaco"/>
              </a:rPr>
              <a:t>255</a:t>
            </a:r>
            <a:r>
              <a:rPr lang="fi-FI" sz="1100" dirty="0">
                <a:solidFill>
                  <a:prstClr val="black"/>
                </a:solidFill>
                <a:latin typeface="Courier"/>
              </a:rPr>
              <a:t>, cv2.THRESH_BINARY)</a:t>
            </a:r>
          </a:p>
          <a:p>
            <a:r>
              <a:rPr lang="fi-FI" sz="1100" dirty="0">
                <a:solidFill>
                  <a:prstClr val="black"/>
                </a:solidFill>
                <a:latin typeface="Courier"/>
              </a:rPr>
              <a:t>        </a:t>
            </a:r>
            <a:r>
              <a:rPr lang="fi-FI" sz="1100" dirty="0">
                <a:solidFill>
                  <a:srgbClr val="8D0015"/>
                </a:solidFill>
                <a:latin typeface="Monaco"/>
              </a:rPr>
              <a:t># </a:t>
            </a:r>
            <a:r>
              <a:rPr lang="fi-FI" sz="1100" dirty="0" err="1">
                <a:solidFill>
                  <a:srgbClr val="8D0015"/>
                </a:solidFill>
                <a:latin typeface="Monaco"/>
              </a:rPr>
              <a:t>thin</a:t>
            </a:r>
            <a:r>
              <a:rPr lang="fi-FI" sz="1100" dirty="0">
                <a:solidFill>
                  <a:srgbClr val="8D0015"/>
                </a:solidFill>
                <a:latin typeface="Monaco"/>
              </a:rPr>
              <a:t> the </a:t>
            </a:r>
            <a:r>
              <a:rPr lang="fi-FI" sz="1100" dirty="0" err="1">
                <a:solidFill>
                  <a:srgbClr val="8D0015"/>
                </a:solidFill>
                <a:latin typeface="Monaco"/>
              </a:rPr>
              <a:t>black</a:t>
            </a:r>
            <a:r>
              <a:rPr lang="fi-FI" sz="1100" dirty="0">
                <a:solidFill>
                  <a:srgbClr val="8D0015"/>
                </a:solidFill>
                <a:latin typeface="Monaco"/>
              </a:rPr>
              <a:t> </a:t>
            </a:r>
            <a:r>
              <a:rPr lang="fi-FI" sz="1100" dirty="0" err="1">
                <a:solidFill>
                  <a:srgbClr val="8D0015"/>
                </a:solidFill>
                <a:latin typeface="Monaco"/>
              </a:rPr>
              <a:t>parts</a:t>
            </a:r>
            <a:r>
              <a:rPr lang="fi-FI" sz="1100" dirty="0">
                <a:solidFill>
                  <a:srgbClr val="8D0015"/>
                </a:solidFill>
                <a:latin typeface="Monaco"/>
              </a:rPr>
              <a:t> (</a:t>
            </a:r>
            <a:r>
              <a:rPr lang="fi-FI" sz="1100" dirty="0" err="1">
                <a:solidFill>
                  <a:srgbClr val="8D0015"/>
                </a:solidFill>
                <a:latin typeface="Monaco"/>
              </a:rPr>
              <a:t>letters</a:t>
            </a:r>
            <a:r>
              <a:rPr lang="fi-FI" sz="1100" dirty="0">
                <a:solidFill>
                  <a:srgbClr val="8D0015"/>
                </a:solidFill>
                <a:latin typeface="Monaco"/>
              </a:rPr>
              <a:t> and </a:t>
            </a:r>
            <a:r>
              <a:rPr lang="fi-FI" sz="1100" dirty="0" err="1">
                <a:solidFill>
                  <a:srgbClr val="8D0015"/>
                </a:solidFill>
                <a:latin typeface="Monaco"/>
              </a:rPr>
              <a:t>noise</a:t>
            </a:r>
            <a:r>
              <a:rPr lang="fi-FI" sz="1100" dirty="0">
                <a:solidFill>
                  <a:srgbClr val="8D0015"/>
                </a:solidFill>
                <a:latin typeface="Monaco"/>
              </a:rPr>
              <a:t>)</a:t>
            </a:r>
          </a:p>
          <a:p>
            <a:r>
              <a:rPr lang="fi-FI" sz="1100" dirty="0">
                <a:solidFill>
                  <a:prstClr val="black"/>
                </a:solidFill>
                <a:latin typeface="Courier"/>
              </a:rPr>
              <a:t>        </a:t>
            </a:r>
            <a:r>
              <a:rPr lang="fi-FI" sz="1100" dirty="0" err="1">
                <a:solidFill>
                  <a:prstClr val="black"/>
                </a:solidFill>
                <a:latin typeface="Monaco"/>
              </a:rPr>
              <a:t>dilated</a:t>
            </a:r>
            <a:r>
              <a:rPr lang="fi-FI" sz="1100" dirty="0">
                <a:solidFill>
                  <a:prstClr val="black"/>
                </a:solidFill>
                <a:latin typeface="Courier"/>
              </a:rPr>
              <a:t> = cv2.</a:t>
            </a:r>
            <a:r>
              <a:rPr lang="fi-FI" sz="1400" b="1" dirty="0">
                <a:solidFill>
                  <a:prstClr val="black"/>
                </a:solidFill>
                <a:latin typeface="Courier"/>
              </a:rPr>
              <a:t>dilate</a:t>
            </a:r>
            <a:r>
              <a:rPr lang="fi-FI" sz="1100" dirty="0">
                <a:solidFill>
                  <a:prstClr val="black"/>
                </a:solidFill>
                <a:latin typeface="Courier"/>
              </a:rPr>
              <a:t>(th_otsu, </a:t>
            </a:r>
            <a:r>
              <a:rPr lang="fi-FI" sz="1100" dirty="0">
                <a:solidFill>
                  <a:prstClr val="black"/>
                </a:solidFill>
                <a:latin typeface="Monaco"/>
              </a:rPr>
              <a:t>kernel</a:t>
            </a:r>
            <a:r>
              <a:rPr lang="fi-FI" sz="1100" dirty="0">
                <a:solidFill>
                  <a:prstClr val="black"/>
                </a:solidFill>
                <a:latin typeface="Courier"/>
              </a:rPr>
              <a:t>=(</a:t>
            </a:r>
            <a:r>
              <a:rPr lang="fi-FI" sz="1100" dirty="0">
                <a:solidFill>
                  <a:prstClr val="black"/>
                </a:solidFill>
                <a:latin typeface="Monaco"/>
              </a:rPr>
              <a:t>5</a:t>
            </a:r>
            <a:r>
              <a:rPr lang="fi-FI" sz="1100" dirty="0">
                <a:solidFill>
                  <a:prstClr val="black"/>
                </a:solidFill>
                <a:latin typeface="Courier"/>
              </a:rPr>
              <a:t>,</a:t>
            </a:r>
            <a:r>
              <a:rPr lang="fi-FI" sz="1100" dirty="0">
                <a:solidFill>
                  <a:prstClr val="black"/>
                </a:solidFill>
                <a:latin typeface="Monaco"/>
              </a:rPr>
              <a:t>5</a:t>
            </a:r>
            <a:r>
              <a:rPr lang="fi-FI" sz="1100" dirty="0">
                <a:solidFill>
                  <a:prstClr val="black"/>
                </a:solidFill>
                <a:latin typeface="Courier"/>
              </a:rPr>
              <a:t>), </a:t>
            </a:r>
            <a:r>
              <a:rPr lang="fi-FI" sz="1100" dirty="0">
                <a:solidFill>
                  <a:prstClr val="black"/>
                </a:solidFill>
                <a:latin typeface="Monaco"/>
              </a:rPr>
              <a:t>iterations</a:t>
            </a:r>
            <a:r>
              <a:rPr lang="fi-FI" sz="1100" dirty="0">
                <a:solidFill>
                  <a:prstClr val="black"/>
                </a:solidFill>
                <a:latin typeface="Courier"/>
              </a:rPr>
              <a:t>=</a:t>
            </a:r>
            <a:r>
              <a:rPr lang="fi-FI" sz="1100" dirty="0">
                <a:solidFill>
                  <a:prstClr val="black"/>
                </a:solidFill>
                <a:latin typeface="Monaco"/>
              </a:rPr>
              <a:t>2</a:t>
            </a:r>
            <a:r>
              <a:rPr lang="fi-FI" sz="1100" dirty="0">
                <a:solidFill>
                  <a:prstClr val="black"/>
                </a:solidFill>
                <a:latin typeface="Courier"/>
              </a:rPr>
              <a:t>)</a:t>
            </a:r>
          </a:p>
          <a:p>
            <a:r>
              <a:rPr lang="fi-FI" sz="1100" dirty="0">
                <a:solidFill>
                  <a:prstClr val="black"/>
                </a:solidFill>
                <a:latin typeface="Courier"/>
              </a:rPr>
              <a:t>        </a:t>
            </a:r>
            <a:r>
              <a:rPr lang="fi-FI" sz="1100" dirty="0">
                <a:solidFill>
                  <a:srgbClr val="8D0015"/>
                </a:solidFill>
                <a:latin typeface="Monaco"/>
              </a:rPr>
              <a:t># </a:t>
            </a:r>
            <a:r>
              <a:rPr lang="fi-FI" sz="1100" dirty="0" err="1">
                <a:solidFill>
                  <a:srgbClr val="8D0015"/>
                </a:solidFill>
                <a:latin typeface="Monaco"/>
              </a:rPr>
              <a:t>thicken</a:t>
            </a:r>
            <a:r>
              <a:rPr lang="fi-FI" sz="1100" dirty="0">
                <a:solidFill>
                  <a:srgbClr val="8D0015"/>
                </a:solidFill>
                <a:latin typeface="Monaco"/>
              </a:rPr>
              <a:t> the </a:t>
            </a:r>
            <a:r>
              <a:rPr lang="fi-FI" sz="1100" dirty="0" err="1">
                <a:solidFill>
                  <a:srgbClr val="8D0015"/>
                </a:solidFill>
                <a:latin typeface="Monaco"/>
              </a:rPr>
              <a:t>letters</a:t>
            </a:r>
            <a:endParaRPr lang="fi-FI" sz="1100" dirty="0">
              <a:solidFill>
                <a:srgbClr val="8D0015"/>
              </a:solidFill>
              <a:latin typeface="Monaco"/>
            </a:endParaRPr>
          </a:p>
          <a:p>
            <a:r>
              <a:rPr lang="fi-FI" sz="1100" dirty="0">
                <a:solidFill>
                  <a:prstClr val="black"/>
                </a:solidFill>
                <a:latin typeface="Courier"/>
              </a:rPr>
              <a:t>        </a:t>
            </a:r>
            <a:r>
              <a:rPr lang="fi-FI" sz="1100" dirty="0" err="1">
                <a:solidFill>
                  <a:prstClr val="black"/>
                </a:solidFill>
                <a:latin typeface="Monaco"/>
              </a:rPr>
              <a:t>eroded</a:t>
            </a:r>
            <a:r>
              <a:rPr lang="fi-FI" sz="1100" dirty="0">
                <a:solidFill>
                  <a:prstClr val="black"/>
                </a:solidFill>
                <a:latin typeface="Courier"/>
              </a:rPr>
              <a:t> = cv2.</a:t>
            </a:r>
            <a:r>
              <a:rPr lang="fi-FI" sz="1400" b="1" dirty="0">
                <a:solidFill>
                  <a:prstClr val="black"/>
                </a:solidFill>
                <a:latin typeface="Courier"/>
              </a:rPr>
              <a:t>erode</a:t>
            </a:r>
            <a:r>
              <a:rPr lang="fi-FI" sz="1100" dirty="0">
                <a:solidFill>
                  <a:prstClr val="black"/>
                </a:solidFill>
                <a:latin typeface="Courier"/>
              </a:rPr>
              <a:t>(dilated, </a:t>
            </a:r>
            <a:r>
              <a:rPr lang="fi-FI" sz="1100" dirty="0" err="1">
                <a:solidFill>
                  <a:srgbClr val="6A006C"/>
                </a:solidFill>
                <a:latin typeface="Monaco"/>
              </a:rPr>
              <a:t>None</a:t>
            </a:r>
            <a:r>
              <a:rPr lang="fi-FI" sz="1100" dirty="0">
                <a:solidFill>
                  <a:prstClr val="black"/>
                </a:solidFill>
                <a:latin typeface="Courier"/>
              </a:rPr>
              <a:t>)</a:t>
            </a:r>
          </a:p>
          <a:p>
            <a:r>
              <a:rPr lang="fi-FI" sz="1100" dirty="0">
                <a:solidFill>
                  <a:prstClr val="black"/>
                </a:solidFill>
                <a:latin typeface="Courier"/>
              </a:rPr>
              <a:t>        </a:t>
            </a:r>
            <a:r>
              <a:rPr lang="fi-FI" sz="1100" dirty="0" err="1">
                <a:solidFill>
                  <a:prstClr val="black"/>
                </a:solidFill>
                <a:latin typeface="Monaco"/>
              </a:rPr>
              <a:t>image_variants</a:t>
            </a:r>
            <a:r>
              <a:rPr lang="fi-FI" sz="1100" dirty="0">
                <a:solidFill>
                  <a:prstClr val="black"/>
                </a:solidFill>
                <a:latin typeface="Courier"/>
              </a:rPr>
              <a:t> = [</a:t>
            </a:r>
            <a:r>
              <a:rPr lang="fi-FI" sz="1400" b="1" dirty="0">
                <a:solidFill>
                  <a:prstClr val="black"/>
                </a:solidFill>
                <a:latin typeface="Courier"/>
              </a:rPr>
              <a:t>cp, </a:t>
            </a:r>
            <a:r>
              <a:rPr lang="fi-FI" sz="1400" b="1" dirty="0" err="1">
                <a:solidFill>
                  <a:prstClr val="black"/>
                </a:solidFill>
                <a:latin typeface="Courier"/>
              </a:rPr>
              <a:t>adaptive</a:t>
            </a:r>
            <a:r>
              <a:rPr lang="fi-FI" sz="1400" b="1" dirty="0">
                <a:solidFill>
                  <a:prstClr val="black"/>
                </a:solidFill>
                <a:latin typeface="Courier"/>
              </a:rPr>
              <a:t>, </a:t>
            </a:r>
            <a:r>
              <a:rPr lang="fi-FI" sz="1400" b="1" dirty="0" err="1">
                <a:solidFill>
                  <a:prstClr val="black"/>
                </a:solidFill>
                <a:latin typeface="Courier"/>
              </a:rPr>
              <a:t>th</a:t>
            </a:r>
            <a:r>
              <a:rPr lang="fi-FI" sz="1400" b="1" dirty="0">
                <a:solidFill>
                  <a:prstClr val="black"/>
                </a:solidFill>
                <a:latin typeface="Courier"/>
              </a:rPr>
              <a:t>, </a:t>
            </a:r>
            <a:r>
              <a:rPr lang="fi-FI" sz="1400" b="1" dirty="0" err="1">
                <a:solidFill>
                  <a:prstClr val="black"/>
                </a:solidFill>
                <a:latin typeface="Courier"/>
              </a:rPr>
              <a:t>th_otsu</a:t>
            </a:r>
            <a:r>
              <a:rPr lang="fi-FI" sz="1400" b="1" dirty="0">
                <a:solidFill>
                  <a:prstClr val="black"/>
                </a:solidFill>
                <a:latin typeface="Courier"/>
              </a:rPr>
              <a:t>, </a:t>
            </a:r>
            <a:r>
              <a:rPr lang="fi-FI" sz="1400" b="1" dirty="0" err="1">
                <a:solidFill>
                  <a:prstClr val="black"/>
                </a:solidFill>
                <a:latin typeface="Courier"/>
              </a:rPr>
              <a:t>dilated</a:t>
            </a:r>
            <a:r>
              <a:rPr lang="fi-FI" sz="1400" b="1" dirty="0">
                <a:solidFill>
                  <a:prstClr val="black"/>
                </a:solidFill>
                <a:latin typeface="Courier"/>
              </a:rPr>
              <a:t>, </a:t>
            </a:r>
            <a:r>
              <a:rPr lang="fi-FI" sz="1400" b="1" dirty="0" err="1">
                <a:solidFill>
                  <a:prstClr val="black"/>
                </a:solidFill>
                <a:latin typeface="Courier"/>
              </a:rPr>
              <a:t>eroded</a:t>
            </a:r>
            <a:r>
              <a:rPr lang="fi-FI" sz="1100" dirty="0">
                <a:solidFill>
                  <a:prstClr val="black"/>
                </a:solidFill>
                <a:latin typeface="Courier"/>
              </a:rPr>
              <a:t>]</a:t>
            </a:r>
          </a:p>
          <a:p>
            <a:r>
              <a:rPr lang="fi-FI" sz="1100" dirty="0">
                <a:solidFill>
                  <a:prstClr val="black"/>
                </a:solidFill>
                <a:latin typeface="Courier"/>
              </a:rPr>
              <a:t>        </a:t>
            </a:r>
            <a:r>
              <a:rPr lang="fi-FI" sz="1100" dirty="0" err="1">
                <a:solidFill>
                  <a:prstClr val="black"/>
                </a:solidFill>
                <a:latin typeface="Monaco"/>
              </a:rPr>
              <a:t>image_matches</a:t>
            </a:r>
            <a:r>
              <a:rPr lang="fi-FI" sz="1100" dirty="0">
                <a:solidFill>
                  <a:prstClr val="black"/>
                </a:solidFill>
                <a:latin typeface="Courier"/>
              </a:rPr>
              <a:t> = [m </a:t>
            </a:r>
            <a:r>
              <a:rPr lang="fi-FI" sz="1100" dirty="0">
                <a:solidFill>
                  <a:srgbClr val="6A006C"/>
                </a:solidFill>
                <a:latin typeface="Monaco"/>
              </a:rPr>
              <a:t>for</a:t>
            </a:r>
            <a:r>
              <a:rPr lang="fi-FI" sz="1100" dirty="0">
                <a:solidFill>
                  <a:prstClr val="black"/>
                </a:solidFill>
                <a:latin typeface="Courier"/>
              </a:rPr>
              <a:t> m </a:t>
            </a:r>
            <a:r>
              <a:rPr lang="fi-FI" sz="1100" dirty="0">
                <a:solidFill>
                  <a:srgbClr val="6A006C"/>
                </a:solidFill>
                <a:latin typeface="Monaco"/>
              </a:rPr>
              <a:t>in</a:t>
            </a:r>
            <a:r>
              <a:rPr lang="fi-FI" sz="1100" dirty="0">
                <a:solidFill>
                  <a:srgbClr val="291B65"/>
                </a:solidFill>
                <a:latin typeface="Monaco"/>
              </a:rPr>
              <a:t> </a:t>
            </a:r>
            <a:r>
              <a:rPr lang="fi-FI" sz="1100" b="1" dirty="0" err="1">
                <a:solidFill>
                  <a:srgbClr val="291B65"/>
                </a:solidFill>
                <a:latin typeface="Monaco"/>
              </a:rPr>
              <a:t>map</a:t>
            </a:r>
            <a:r>
              <a:rPr lang="fi-FI" sz="1100" b="1" dirty="0" err="1">
                <a:solidFill>
                  <a:prstClr val="black"/>
                </a:solidFill>
                <a:latin typeface="Courier"/>
              </a:rPr>
              <a:t>(ocr_plate</a:t>
            </a:r>
            <a:r>
              <a:rPr lang="fi-FI" sz="1100" b="1" dirty="0">
                <a:solidFill>
                  <a:prstClr val="black"/>
                </a:solidFill>
                <a:latin typeface="Courier"/>
              </a:rPr>
              <a:t>, </a:t>
            </a:r>
            <a:r>
              <a:rPr lang="fi-FI" sz="1100" b="1" dirty="0" err="1">
                <a:solidFill>
                  <a:prstClr val="black"/>
                </a:solidFill>
                <a:latin typeface="Courier"/>
              </a:rPr>
              <a:t>image_variants</a:t>
            </a:r>
            <a:r>
              <a:rPr lang="fi-FI" sz="1100" b="1" dirty="0">
                <a:solidFill>
                  <a:prstClr val="black"/>
                </a:solidFill>
                <a:latin typeface="Courier"/>
              </a:rPr>
              <a:t>)</a:t>
            </a:r>
            <a:r>
              <a:rPr lang="fi-FI" sz="1100" dirty="0">
                <a:solidFill>
                  <a:prstClr val="black"/>
                </a:solidFill>
                <a:latin typeface="Courier"/>
              </a:rPr>
              <a:t>]</a:t>
            </a:r>
          </a:p>
          <a:p>
            <a:r>
              <a:rPr lang="fi-FI" sz="1100" dirty="0">
                <a:solidFill>
                  <a:prstClr val="black"/>
                </a:solidFill>
                <a:latin typeface="Courier"/>
              </a:rPr>
              <a:t>        </a:t>
            </a:r>
            <a:r>
              <a:rPr lang="fi-FI" sz="1100" dirty="0" err="1">
                <a:solidFill>
                  <a:srgbClr val="6A006C"/>
                </a:solidFill>
                <a:latin typeface="Monaco"/>
              </a:rPr>
              <a:t>if</a:t>
            </a:r>
            <a:r>
              <a:rPr lang="fi-FI" sz="1100" dirty="0">
                <a:solidFill>
                  <a:prstClr val="black"/>
                </a:solidFill>
                <a:latin typeface="Courier"/>
              </a:rPr>
              <a:t> PLOT_MATCHES: </a:t>
            </a:r>
            <a:endParaRPr lang="fi-FI" sz="1100" dirty="0" smtClean="0">
              <a:solidFill>
                <a:prstClr val="black"/>
              </a:solidFill>
              <a:latin typeface="Courier"/>
            </a:endParaRPr>
          </a:p>
          <a:p>
            <a:r>
              <a:rPr lang="fi-FI" sz="1100" dirty="0">
                <a:solidFill>
                  <a:prstClr val="black"/>
                </a:solidFill>
                <a:latin typeface="Courier"/>
              </a:rPr>
              <a:t> </a:t>
            </a:r>
            <a:r>
              <a:rPr lang="fi-FI" sz="1100" dirty="0" smtClean="0">
                <a:solidFill>
                  <a:prstClr val="black"/>
                </a:solidFill>
                <a:latin typeface="Courier"/>
              </a:rPr>
              <a:t>           </a:t>
            </a:r>
            <a:r>
              <a:rPr lang="fi-FI" sz="1100" dirty="0" err="1" smtClean="0">
                <a:solidFill>
                  <a:prstClr val="black"/>
                </a:solidFill>
                <a:latin typeface="Courier"/>
              </a:rPr>
              <a:t>plot_image_variants_and_matches</a:t>
            </a:r>
            <a:r>
              <a:rPr lang="fi-FI" sz="1100" dirty="0" err="1">
                <a:solidFill>
                  <a:prstClr val="black"/>
                </a:solidFill>
                <a:latin typeface="Courier"/>
              </a:rPr>
              <a:t>(</a:t>
            </a:r>
            <a:r>
              <a:rPr lang="fi-FI" sz="1100" dirty="0" err="1">
                <a:solidFill>
                  <a:srgbClr val="610531"/>
                </a:solidFill>
                <a:latin typeface="Monaco"/>
              </a:rPr>
              <a:t>"%s</a:t>
            </a:r>
            <a:r>
              <a:rPr lang="fi-FI" sz="1100" dirty="0">
                <a:solidFill>
                  <a:srgbClr val="610531"/>
                </a:solidFill>
                <a:latin typeface="Monaco"/>
              </a:rPr>
              <a:t> </a:t>
            </a:r>
            <a:r>
              <a:rPr lang="fi-FI" sz="1100" dirty="0" err="1">
                <a:solidFill>
                  <a:srgbClr val="610531"/>
                </a:solidFill>
                <a:latin typeface="Monaco"/>
              </a:rPr>
              <a:t>matches</a:t>
            </a:r>
            <a:r>
              <a:rPr lang="fi-FI" sz="1100" dirty="0">
                <a:solidFill>
                  <a:srgbClr val="610531"/>
                </a:solidFill>
                <a:latin typeface="Monaco"/>
              </a:rPr>
              <a:t> %d"</a:t>
            </a:r>
            <a:r>
              <a:rPr lang="fi-FI" sz="1100" dirty="0">
                <a:solidFill>
                  <a:prstClr val="black"/>
                </a:solidFill>
                <a:latin typeface="Courier"/>
              </a:rPr>
              <a:t> % (</a:t>
            </a:r>
            <a:r>
              <a:rPr lang="fi-FI" sz="1100" dirty="0" err="1">
                <a:solidFill>
                  <a:prstClr val="black"/>
                </a:solidFill>
                <a:latin typeface="Courier"/>
              </a:rPr>
              <a:t>title</a:t>
            </a:r>
            <a:r>
              <a:rPr lang="fi-FI" sz="1100" dirty="0">
                <a:solidFill>
                  <a:prstClr val="black"/>
                </a:solidFill>
                <a:latin typeface="Courier"/>
              </a:rPr>
              <a:t>, n)</a:t>
            </a:r>
            <a:r>
              <a:rPr lang="fi-FI" sz="1100" dirty="0" smtClean="0">
                <a:solidFill>
                  <a:prstClr val="black"/>
                </a:solidFill>
                <a:latin typeface="Courier"/>
              </a:rPr>
              <a:t>,</a:t>
            </a:r>
          </a:p>
          <a:p>
            <a:r>
              <a:rPr lang="fi-FI" sz="1100" dirty="0">
                <a:solidFill>
                  <a:prstClr val="black"/>
                </a:solidFill>
                <a:latin typeface="Courier"/>
              </a:rPr>
              <a:t> </a:t>
            </a:r>
            <a:r>
              <a:rPr lang="fi-FI" sz="1100" dirty="0" smtClean="0">
                <a:solidFill>
                  <a:prstClr val="black"/>
                </a:solidFill>
                <a:latin typeface="Courier"/>
              </a:rPr>
              <a:t>                                           </a:t>
            </a:r>
            <a:r>
              <a:rPr lang="fi-FI" sz="1100" dirty="0" err="1">
                <a:solidFill>
                  <a:prstClr val="black"/>
                </a:solidFill>
                <a:latin typeface="Courier"/>
              </a:rPr>
              <a:t>image_variants</a:t>
            </a:r>
            <a:r>
              <a:rPr lang="fi-FI" sz="1100" dirty="0">
                <a:solidFill>
                  <a:prstClr val="black"/>
                </a:solidFill>
                <a:latin typeface="Courier"/>
              </a:rPr>
              <a:t>, </a:t>
            </a:r>
            <a:r>
              <a:rPr lang="fi-FI" sz="1100" dirty="0" err="1">
                <a:solidFill>
                  <a:prstClr val="black"/>
                </a:solidFill>
                <a:latin typeface="Courier"/>
              </a:rPr>
              <a:t>image_matches</a:t>
            </a:r>
            <a:r>
              <a:rPr lang="fi-FI" sz="1100" dirty="0">
                <a:solidFill>
                  <a:prstClr val="black"/>
                </a:solidFill>
                <a:latin typeface="Courier"/>
              </a:rPr>
              <a:t>)</a:t>
            </a:r>
          </a:p>
          <a:p>
            <a:r>
              <a:rPr lang="fi-FI" sz="1100" dirty="0">
                <a:solidFill>
                  <a:prstClr val="black"/>
                </a:solidFill>
                <a:latin typeface="Courier"/>
              </a:rPr>
              <a:t>        </a:t>
            </a:r>
            <a:r>
              <a:rPr lang="fi-FI" sz="1100" dirty="0" err="1">
                <a:solidFill>
                  <a:prstClr val="black"/>
                </a:solidFill>
                <a:latin typeface="Monaco"/>
              </a:rPr>
              <a:t>matches</a:t>
            </a:r>
            <a:r>
              <a:rPr lang="fi-FI" sz="1100" dirty="0">
                <a:solidFill>
                  <a:prstClr val="black"/>
                </a:solidFill>
                <a:latin typeface="Courier"/>
              </a:rPr>
              <a:t> +=  [m </a:t>
            </a:r>
            <a:r>
              <a:rPr lang="fi-FI" sz="1100" dirty="0">
                <a:solidFill>
                  <a:srgbClr val="6A006C"/>
                </a:solidFill>
                <a:latin typeface="Monaco"/>
              </a:rPr>
              <a:t>for</a:t>
            </a:r>
            <a:r>
              <a:rPr lang="fi-FI" sz="1100" dirty="0">
                <a:solidFill>
                  <a:prstClr val="black"/>
                </a:solidFill>
                <a:latin typeface="Courier"/>
              </a:rPr>
              <a:t> m </a:t>
            </a:r>
            <a:r>
              <a:rPr lang="fi-FI" sz="1100" dirty="0">
                <a:solidFill>
                  <a:srgbClr val="6A006C"/>
                </a:solidFill>
                <a:latin typeface="Monaco"/>
              </a:rPr>
              <a:t>in</a:t>
            </a:r>
            <a:r>
              <a:rPr lang="fi-FI" sz="1100" dirty="0">
                <a:solidFill>
                  <a:prstClr val="black"/>
                </a:solidFill>
                <a:latin typeface="Courier"/>
              </a:rPr>
              <a:t> </a:t>
            </a:r>
            <a:r>
              <a:rPr lang="fi-FI" sz="1100" dirty="0" err="1">
                <a:solidFill>
                  <a:prstClr val="black"/>
                </a:solidFill>
                <a:latin typeface="Courier"/>
              </a:rPr>
              <a:t>image_matches</a:t>
            </a:r>
            <a:r>
              <a:rPr lang="fi-FI" sz="1100" dirty="0">
                <a:solidFill>
                  <a:prstClr val="black"/>
                </a:solidFill>
                <a:latin typeface="Courier"/>
              </a:rPr>
              <a:t> </a:t>
            </a:r>
            <a:r>
              <a:rPr lang="fi-FI" sz="1100" dirty="0" err="1">
                <a:solidFill>
                  <a:srgbClr val="6A006C"/>
                </a:solidFill>
                <a:latin typeface="Monaco"/>
              </a:rPr>
              <a:t>if</a:t>
            </a:r>
            <a:r>
              <a:rPr lang="fi-FI" sz="1100" dirty="0">
                <a:solidFill>
                  <a:prstClr val="black"/>
                </a:solidFill>
                <a:latin typeface="Courier"/>
              </a:rPr>
              <a:t> m]</a:t>
            </a:r>
          </a:p>
          <a:p>
            <a:r>
              <a:rPr lang="fi-FI" sz="1100" dirty="0">
                <a:solidFill>
                  <a:prstClr val="black"/>
                </a:solidFill>
                <a:latin typeface="Courier"/>
              </a:rPr>
              <a:t>    </a:t>
            </a:r>
            <a:r>
              <a:rPr lang="fi-FI" sz="1100" dirty="0" err="1">
                <a:solidFill>
                  <a:srgbClr val="6A006C"/>
                </a:solidFill>
                <a:latin typeface="Monaco"/>
              </a:rPr>
              <a:t>return</a:t>
            </a:r>
            <a:r>
              <a:rPr lang="fi-FI" sz="1100" dirty="0">
                <a:solidFill>
                  <a:prstClr val="black"/>
                </a:solidFill>
                <a:latin typeface="Courier"/>
              </a:rPr>
              <a:t> </a:t>
            </a:r>
            <a:r>
              <a:rPr lang="fi-FI" sz="1100" dirty="0" err="1">
                <a:solidFill>
                  <a:prstClr val="black"/>
                </a:solidFill>
                <a:latin typeface="Courier"/>
              </a:rPr>
              <a:t>matches</a:t>
            </a:r>
            <a:endParaRPr lang="en-GB" sz="1100" dirty="0"/>
          </a:p>
        </p:txBody>
      </p:sp>
      <p:pic>
        <p:nvPicPr>
          <p:cNvPr id="4" name="Picture 3" descr="cars AC46749 Match Plates matches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305" y="3426165"/>
            <a:ext cx="1762830" cy="3202476"/>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cars.py</a:t>
            </a:r>
            <a:endParaRPr lang="en-GB" sz="1200" i="1" dirty="0"/>
          </a:p>
        </p:txBody>
      </p:sp>
    </p:spTree>
    <p:extLst>
      <p:ext uri="{BB962C8B-B14F-4D97-AF65-F5344CB8AC3E}">
        <p14:creationId xmlns:p14="http://schemas.microsoft.com/office/powerpoint/2010/main" val="85807263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OCR Code</a:t>
            </a:r>
            <a:endParaRPr lang="en-GB" dirty="0"/>
          </a:p>
        </p:txBody>
      </p:sp>
      <p:sp>
        <p:nvSpPr>
          <p:cNvPr id="3" name="TextBox 2"/>
          <p:cNvSpPr txBox="1"/>
          <p:nvPr/>
        </p:nvSpPr>
        <p:spPr>
          <a:xfrm>
            <a:off x="457200" y="1557277"/>
            <a:ext cx="8139418" cy="4893646"/>
          </a:xfrm>
          <a:prstGeom prst="rect">
            <a:avLst/>
          </a:prstGeom>
          <a:solidFill>
            <a:srgbClr val="FEFAC9"/>
          </a:solidFill>
        </p:spPr>
        <p:txBody>
          <a:bodyPr wrap="none" rtlCol="0">
            <a:spAutoFit/>
          </a:bodyPr>
          <a:lstStyle/>
          <a:p>
            <a:r>
              <a:rPr lang="en-GB" sz="1200" dirty="0">
                <a:solidFill>
                  <a:srgbClr val="8D0015"/>
                </a:solidFill>
                <a:latin typeface="Monaco"/>
              </a:rPr>
              <a:t># ----------------------------------------------------------------</a:t>
            </a:r>
          </a:p>
          <a:p>
            <a:r>
              <a:rPr lang="en-GB" sz="1200" dirty="0">
                <a:solidFill>
                  <a:srgbClr val="8D0015"/>
                </a:solidFill>
                <a:latin typeface="Monaco"/>
              </a:rPr>
              <a:t># Text recognition</a:t>
            </a:r>
          </a:p>
          <a:p>
            <a:r>
              <a:rPr lang="en-GB" sz="1200" dirty="0">
                <a:solidFill>
                  <a:srgbClr val="8D0015"/>
                </a:solidFill>
                <a:latin typeface="Monaco"/>
              </a:rPr>
              <a:t># ----------------------------------------------------------------</a:t>
            </a:r>
          </a:p>
          <a:p>
            <a:endParaRPr lang="en-GB" sz="1200" dirty="0">
              <a:solidFill>
                <a:prstClr val="black"/>
              </a:solidFill>
              <a:latin typeface="Courier"/>
            </a:endParaRPr>
          </a:p>
          <a:p>
            <a:r>
              <a:rPr lang="en-GB" sz="1200" dirty="0" err="1">
                <a:solidFill>
                  <a:srgbClr val="6A006C"/>
                </a:solidFill>
                <a:latin typeface="Monaco"/>
              </a:rPr>
              <a:t>def</a:t>
            </a:r>
            <a:r>
              <a:rPr lang="en-GB" sz="1200" dirty="0">
                <a:solidFill>
                  <a:prstClr val="black"/>
                </a:solidFill>
                <a:latin typeface="Courier"/>
              </a:rPr>
              <a:t> </a:t>
            </a:r>
            <a:r>
              <a:rPr lang="en-GB" sz="1200" dirty="0" err="1">
                <a:solidFill>
                  <a:srgbClr val="0000FD"/>
                </a:solidFill>
                <a:latin typeface="Monaco"/>
              </a:rPr>
              <a:t>ocr_text</a:t>
            </a:r>
            <a:r>
              <a:rPr lang="en-GB" sz="1200" dirty="0">
                <a:solidFill>
                  <a:prstClr val="black"/>
                </a:solidFill>
                <a:latin typeface="Courier"/>
              </a:rPr>
              <a:t>(</a:t>
            </a:r>
            <a:r>
              <a:rPr lang="en-GB" sz="1200" dirty="0" err="1">
                <a:solidFill>
                  <a:prstClr val="black"/>
                </a:solidFill>
                <a:latin typeface="Courier"/>
              </a:rPr>
              <a:t>img</a:t>
            </a:r>
            <a:r>
              <a:rPr lang="en-GB" sz="1200" dirty="0">
                <a:solidFill>
                  <a:prstClr val="black"/>
                </a:solidFill>
                <a:latin typeface="Courier"/>
              </a:rPr>
              <a:t>):</a:t>
            </a:r>
          </a:p>
          <a:p>
            <a:r>
              <a:rPr lang="en-GB" sz="1200" dirty="0">
                <a:solidFill>
                  <a:prstClr val="black"/>
                </a:solidFill>
                <a:latin typeface="Courier"/>
              </a:rPr>
              <a:t>    </a:t>
            </a:r>
            <a:r>
              <a:rPr lang="en-GB" sz="1200" dirty="0" err="1">
                <a:solidFill>
                  <a:prstClr val="black"/>
                </a:solidFill>
                <a:latin typeface="Monaco"/>
              </a:rPr>
              <a:t>tr</a:t>
            </a:r>
            <a:r>
              <a:rPr lang="en-GB" sz="1200" dirty="0">
                <a:solidFill>
                  <a:prstClr val="black"/>
                </a:solidFill>
                <a:latin typeface="Courier"/>
              </a:rPr>
              <a:t> = </a:t>
            </a:r>
            <a:r>
              <a:rPr lang="en-GB" sz="1200" dirty="0" err="1">
                <a:solidFill>
                  <a:prstClr val="black"/>
                </a:solidFill>
                <a:latin typeface="Courier"/>
              </a:rPr>
              <a:t>Tesseract</a:t>
            </a:r>
            <a:r>
              <a:rPr lang="en-GB" sz="1200" dirty="0">
                <a:solidFill>
                  <a:prstClr val="black"/>
                </a:solidFill>
                <a:latin typeface="Courier"/>
              </a:rPr>
              <a:t>(</a:t>
            </a:r>
            <a:r>
              <a:rPr lang="en-GB" sz="1200" dirty="0" err="1">
                <a:solidFill>
                  <a:prstClr val="black"/>
                </a:solidFill>
                <a:latin typeface="Monaco"/>
              </a:rPr>
              <a:t>lang</a:t>
            </a:r>
            <a:r>
              <a:rPr lang="en-GB" sz="1200" dirty="0">
                <a:solidFill>
                  <a:prstClr val="black"/>
                </a:solidFill>
                <a:latin typeface="Courier"/>
              </a:rPr>
              <a:t>=</a:t>
            </a:r>
            <a:r>
              <a:rPr lang="en-GB" sz="1200" dirty="0">
                <a:solidFill>
                  <a:srgbClr val="610531"/>
                </a:solidFill>
                <a:latin typeface="Monaco"/>
              </a:rPr>
              <a:t>'</a:t>
            </a:r>
            <a:r>
              <a:rPr lang="en-GB" sz="1200" dirty="0" err="1">
                <a:solidFill>
                  <a:srgbClr val="610531"/>
                </a:solidFill>
                <a:latin typeface="Monaco"/>
              </a:rPr>
              <a:t>eng</a:t>
            </a:r>
            <a:r>
              <a:rPr lang="en-GB" sz="1200" dirty="0">
                <a:solidFill>
                  <a:srgbClr val="610531"/>
                </a:solidFill>
                <a:latin typeface="Monaco"/>
              </a:rPr>
              <a:t>'</a:t>
            </a:r>
            <a:r>
              <a:rPr lang="en-GB" sz="1200" dirty="0">
                <a:solidFill>
                  <a:prstClr val="black"/>
                </a:solidFill>
                <a:latin typeface="Courier"/>
              </a:rPr>
              <a:t>)</a:t>
            </a:r>
          </a:p>
          <a:p>
            <a:r>
              <a:rPr lang="en-US" sz="1200" dirty="0">
                <a:solidFill>
                  <a:prstClr val="black"/>
                </a:solidFill>
                <a:latin typeface="Courier"/>
              </a:rPr>
              <a:t>    </a:t>
            </a:r>
            <a:r>
              <a:rPr lang="en-US" sz="1200" dirty="0" err="1">
                <a:solidFill>
                  <a:prstClr val="black"/>
                </a:solidFill>
                <a:latin typeface="Courier"/>
              </a:rPr>
              <a:t>tr.clear</a:t>
            </a:r>
            <a:r>
              <a:rPr lang="en-US" sz="1200" dirty="0">
                <a:solidFill>
                  <a:prstClr val="black"/>
                </a:solidFill>
                <a:latin typeface="Courier"/>
              </a:rPr>
              <a:t>()</a:t>
            </a:r>
          </a:p>
          <a:p>
            <a:r>
              <a:rPr lang="en-US" sz="1200" dirty="0">
                <a:solidFill>
                  <a:prstClr val="black"/>
                </a:solidFill>
                <a:latin typeface="Courier"/>
              </a:rPr>
              <a:t>    </a:t>
            </a:r>
            <a:r>
              <a:rPr lang="en-US" sz="1200" dirty="0" err="1">
                <a:solidFill>
                  <a:prstClr val="black"/>
                </a:solidFill>
                <a:latin typeface="Monaco"/>
              </a:rPr>
              <a:t>pil_image</a:t>
            </a:r>
            <a:r>
              <a:rPr lang="en-US" sz="1200" dirty="0">
                <a:solidFill>
                  <a:prstClr val="black"/>
                </a:solidFill>
                <a:latin typeface="Courier"/>
              </a:rPr>
              <a:t> = </a:t>
            </a:r>
            <a:r>
              <a:rPr lang="en-US" sz="1200" dirty="0" err="1">
                <a:solidFill>
                  <a:prstClr val="black"/>
                </a:solidFill>
                <a:latin typeface="Courier"/>
              </a:rPr>
              <a:t>pil.Image.fromarray</a:t>
            </a:r>
            <a:r>
              <a:rPr lang="en-US" sz="1200" dirty="0">
                <a:solidFill>
                  <a:prstClr val="black"/>
                </a:solidFill>
                <a:latin typeface="Courier"/>
              </a:rPr>
              <a:t>(</a:t>
            </a:r>
            <a:r>
              <a:rPr lang="en-US" sz="1200" dirty="0" err="1">
                <a:solidFill>
                  <a:prstClr val="black"/>
                </a:solidFill>
                <a:latin typeface="Courier"/>
              </a:rPr>
              <a:t>img</a:t>
            </a:r>
            <a:r>
              <a:rPr lang="en-US" sz="1200" dirty="0">
                <a:solidFill>
                  <a:prstClr val="black"/>
                </a:solidFill>
                <a:latin typeface="Courier"/>
              </a:rPr>
              <a:t>)</a:t>
            </a:r>
          </a:p>
          <a:p>
            <a:r>
              <a:rPr lang="en-US" sz="1200" dirty="0">
                <a:solidFill>
                  <a:prstClr val="black"/>
                </a:solidFill>
                <a:latin typeface="Courier"/>
              </a:rPr>
              <a:t>    </a:t>
            </a:r>
            <a:r>
              <a:rPr lang="en-US" sz="1200" dirty="0">
                <a:solidFill>
                  <a:srgbClr val="8D0015"/>
                </a:solidFill>
                <a:latin typeface="Monaco"/>
              </a:rPr>
              <a:t># Turn off OCR word dictionaries</a:t>
            </a:r>
          </a:p>
          <a:p>
            <a:r>
              <a:rPr lang="en-US" sz="1200" dirty="0">
                <a:solidFill>
                  <a:prstClr val="black"/>
                </a:solidFill>
                <a:latin typeface="Courier"/>
              </a:rPr>
              <a:t>    </a:t>
            </a:r>
            <a:r>
              <a:rPr lang="en-US" sz="1200" dirty="0" err="1">
                <a:solidFill>
                  <a:prstClr val="black"/>
                </a:solidFill>
                <a:latin typeface="Courier"/>
              </a:rPr>
              <a:t>tr.set_variable</a:t>
            </a:r>
            <a:r>
              <a:rPr lang="en-US" sz="1200" dirty="0">
                <a:solidFill>
                  <a:prstClr val="black"/>
                </a:solidFill>
                <a:latin typeface="Courier"/>
              </a:rPr>
              <a:t>(</a:t>
            </a:r>
            <a:r>
              <a:rPr lang="en-US" sz="1200" dirty="0">
                <a:solidFill>
                  <a:srgbClr val="610531"/>
                </a:solidFill>
                <a:latin typeface="Monaco"/>
              </a:rPr>
              <a:t>'</a:t>
            </a:r>
            <a:r>
              <a:rPr lang="en-US" sz="1200" dirty="0" err="1">
                <a:solidFill>
                  <a:srgbClr val="610531"/>
                </a:solidFill>
                <a:latin typeface="Monaco"/>
              </a:rPr>
              <a:t>load_system_dawg</a:t>
            </a:r>
            <a:r>
              <a:rPr lang="en-US" sz="1200" dirty="0">
                <a:solidFill>
                  <a:srgbClr val="610531"/>
                </a:solidFill>
                <a:latin typeface="Monaco"/>
              </a:rPr>
              <a:t>'</a:t>
            </a:r>
            <a:r>
              <a:rPr lang="en-US" sz="1200" dirty="0">
                <a:solidFill>
                  <a:prstClr val="black"/>
                </a:solidFill>
                <a:latin typeface="Courier"/>
              </a:rPr>
              <a:t>, </a:t>
            </a:r>
            <a:r>
              <a:rPr lang="en-US" sz="1200" dirty="0">
                <a:solidFill>
                  <a:srgbClr val="610531"/>
                </a:solidFill>
                <a:latin typeface="Monaco"/>
              </a:rPr>
              <a:t>"F"</a:t>
            </a:r>
            <a:r>
              <a:rPr lang="en-US" sz="1200" dirty="0">
                <a:solidFill>
                  <a:prstClr val="black"/>
                </a:solidFill>
                <a:latin typeface="Courier"/>
              </a:rPr>
              <a:t>)</a:t>
            </a:r>
          </a:p>
          <a:p>
            <a:r>
              <a:rPr lang="en-US" sz="1200" dirty="0">
                <a:solidFill>
                  <a:prstClr val="black"/>
                </a:solidFill>
                <a:latin typeface="Courier"/>
              </a:rPr>
              <a:t>    </a:t>
            </a:r>
            <a:r>
              <a:rPr lang="en-US" sz="1200" dirty="0" err="1">
                <a:solidFill>
                  <a:prstClr val="black"/>
                </a:solidFill>
                <a:latin typeface="Courier"/>
              </a:rPr>
              <a:t>tr.set_variable</a:t>
            </a:r>
            <a:r>
              <a:rPr lang="en-US" sz="1200" dirty="0">
                <a:solidFill>
                  <a:prstClr val="black"/>
                </a:solidFill>
                <a:latin typeface="Courier"/>
              </a:rPr>
              <a:t>(</a:t>
            </a:r>
            <a:r>
              <a:rPr lang="en-US" sz="1200" dirty="0">
                <a:solidFill>
                  <a:srgbClr val="610531"/>
                </a:solidFill>
                <a:latin typeface="Monaco"/>
              </a:rPr>
              <a:t>'</a:t>
            </a:r>
            <a:r>
              <a:rPr lang="en-US" sz="1200" dirty="0" err="1">
                <a:solidFill>
                  <a:srgbClr val="610531"/>
                </a:solidFill>
                <a:latin typeface="Monaco"/>
              </a:rPr>
              <a:t>load_freq_dawg</a:t>
            </a:r>
            <a:r>
              <a:rPr lang="en-US" sz="1200" dirty="0">
                <a:solidFill>
                  <a:srgbClr val="610531"/>
                </a:solidFill>
                <a:latin typeface="Monaco"/>
              </a:rPr>
              <a:t>'</a:t>
            </a:r>
            <a:r>
              <a:rPr lang="en-US" sz="1200" dirty="0">
                <a:solidFill>
                  <a:prstClr val="black"/>
                </a:solidFill>
                <a:latin typeface="Courier"/>
              </a:rPr>
              <a:t>, </a:t>
            </a:r>
            <a:r>
              <a:rPr lang="en-US" sz="1200" dirty="0">
                <a:solidFill>
                  <a:srgbClr val="610531"/>
                </a:solidFill>
                <a:latin typeface="Monaco"/>
              </a:rPr>
              <a:t>"F"</a:t>
            </a:r>
            <a:r>
              <a:rPr lang="en-US" sz="1200" dirty="0">
                <a:solidFill>
                  <a:prstClr val="black"/>
                </a:solidFill>
                <a:latin typeface="Courier"/>
              </a:rPr>
              <a:t>)</a:t>
            </a:r>
          </a:p>
          <a:p>
            <a:r>
              <a:rPr lang="en-US" sz="1200" dirty="0">
                <a:solidFill>
                  <a:prstClr val="black"/>
                </a:solidFill>
                <a:latin typeface="Courier"/>
              </a:rPr>
              <a:t>    </a:t>
            </a:r>
            <a:r>
              <a:rPr lang="en-US" sz="1200" dirty="0" err="1">
                <a:solidFill>
                  <a:prstClr val="black"/>
                </a:solidFill>
                <a:latin typeface="Courier"/>
              </a:rPr>
              <a:t>tr.set_variable</a:t>
            </a:r>
            <a:r>
              <a:rPr lang="en-US" sz="1200" dirty="0">
                <a:solidFill>
                  <a:prstClr val="black"/>
                </a:solidFill>
                <a:latin typeface="Courier"/>
              </a:rPr>
              <a:t>(</a:t>
            </a:r>
            <a:r>
              <a:rPr lang="en-US" sz="1200" dirty="0">
                <a:solidFill>
                  <a:srgbClr val="610531"/>
                </a:solidFill>
                <a:latin typeface="Monaco"/>
              </a:rPr>
              <a:t>'-</a:t>
            </a:r>
            <a:r>
              <a:rPr lang="en-US" sz="1200" dirty="0" err="1">
                <a:solidFill>
                  <a:srgbClr val="610531"/>
                </a:solidFill>
                <a:latin typeface="Monaco"/>
              </a:rPr>
              <a:t>psm</a:t>
            </a:r>
            <a:r>
              <a:rPr lang="en-US" sz="1200" dirty="0">
                <a:solidFill>
                  <a:srgbClr val="610531"/>
                </a:solidFill>
                <a:latin typeface="Monaco"/>
              </a:rPr>
              <a:t>'</a:t>
            </a:r>
            <a:r>
              <a:rPr lang="en-US" sz="1200" dirty="0">
                <a:solidFill>
                  <a:prstClr val="black"/>
                </a:solidFill>
                <a:latin typeface="Courier"/>
              </a:rPr>
              <a:t>, </a:t>
            </a:r>
            <a:r>
              <a:rPr lang="en-US" sz="1200" dirty="0">
                <a:solidFill>
                  <a:srgbClr val="610531"/>
                </a:solidFill>
                <a:latin typeface="Monaco"/>
              </a:rPr>
              <a:t>"7"</a:t>
            </a:r>
            <a:r>
              <a:rPr lang="en-US" sz="1200" dirty="0">
                <a:solidFill>
                  <a:prstClr val="black"/>
                </a:solidFill>
                <a:latin typeface="Courier"/>
              </a:rPr>
              <a:t>) </a:t>
            </a:r>
            <a:r>
              <a:rPr lang="en-US" sz="1200" dirty="0">
                <a:solidFill>
                  <a:srgbClr val="8D0015"/>
                </a:solidFill>
                <a:latin typeface="Monaco"/>
              </a:rPr>
              <a:t># treat image as single line</a:t>
            </a:r>
          </a:p>
          <a:p>
            <a:r>
              <a:rPr lang="en-US" sz="1200" dirty="0">
                <a:solidFill>
                  <a:prstClr val="black"/>
                </a:solidFill>
                <a:latin typeface="Courier"/>
              </a:rPr>
              <a:t>    </a:t>
            </a:r>
            <a:r>
              <a:rPr lang="en-US" sz="1200" dirty="0" err="1">
                <a:solidFill>
                  <a:prstClr val="black"/>
                </a:solidFill>
                <a:latin typeface="Courier"/>
              </a:rPr>
              <a:t>tr.set_variable</a:t>
            </a:r>
            <a:r>
              <a:rPr lang="en-US" sz="1200" dirty="0">
                <a:solidFill>
                  <a:prstClr val="black"/>
                </a:solidFill>
                <a:latin typeface="Courier"/>
              </a:rPr>
              <a:t>(</a:t>
            </a:r>
            <a:r>
              <a:rPr lang="en-US" sz="1200" dirty="0">
                <a:solidFill>
                  <a:srgbClr val="610531"/>
                </a:solidFill>
                <a:latin typeface="Monaco"/>
              </a:rPr>
              <a:t>'</a:t>
            </a:r>
            <a:r>
              <a:rPr lang="en-US" sz="1200" dirty="0" err="1">
                <a:solidFill>
                  <a:srgbClr val="610531"/>
                </a:solidFill>
                <a:latin typeface="Monaco"/>
              </a:rPr>
              <a:t>tessedit_char_whitelist</a:t>
            </a:r>
            <a:r>
              <a:rPr lang="en-US" sz="1200" dirty="0">
                <a:solidFill>
                  <a:srgbClr val="610531"/>
                </a:solidFill>
                <a:latin typeface="Monaco"/>
              </a:rPr>
              <a:t>'</a:t>
            </a:r>
            <a:r>
              <a:rPr lang="en-US" sz="1200" dirty="0">
                <a:solidFill>
                  <a:prstClr val="black"/>
                </a:solidFill>
                <a:latin typeface="Courier"/>
              </a:rPr>
              <a:t>, </a:t>
            </a:r>
            <a:r>
              <a:rPr lang="en-US" sz="1200" dirty="0">
                <a:solidFill>
                  <a:srgbClr val="610531"/>
                </a:solidFill>
                <a:latin typeface="Monaco"/>
              </a:rPr>
              <a:t>"ABCDEFGHIJKLMNOPQRSTUVWXYZ0123456789"</a:t>
            </a:r>
            <a:r>
              <a:rPr lang="en-US" sz="1200" dirty="0">
                <a:solidFill>
                  <a:prstClr val="black"/>
                </a:solidFill>
                <a:latin typeface="Courier"/>
              </a:rPr>
              <a:t>)</a:t>
            </a:r>
          </a:p>
          <a:p>
            <a:r>
              <a:rPr lang="en-US" sz="1200" dirty="0">
                <a:solidFill>
                  <a:prstClr val="black"/>
                </a:solidFill>
                <a:latin typeface="Courier"/>
              </a:rPr>
              <a:t>    </a:t>
            </a:r>
            <a:r>
              <a:rPr lang="en-US" sz="1200" dirty="0" err="1">
                <a:solidFill>
                  <a:prstClr val="black"/>
                </a:solidFill>
                <a:latin typeface="Courier"/>
              </a:rPr>
              <a:t>tr.set_image</a:t>
            </a:r>
            <a:r>
              <a:rPr lang="en-US" sz="1200" dirty="0">
                <a:solidFill>
                  <a:prstClr val="black"/>
                </a:solidFill>
                <a:latin typeface="Courier"/>
              </a:rPr>
              <a:t>(</a:t>
            </a:r>
            <a:r>
              <a:rPr lang="en-US" sz="1200" dirty="0" err="1">
                <a:solidFill>
                  <a:prstClr val="black"/>
                </a:solidFill>
                <a:latin typeface="Courier"/>
              </a:rPr>
              <a:t>pil_image</a:t>
            </a:r>
            <a:r>
              <a:rPr lang="en-US" sz="1200" dirty="0">
                <a:solidFill>
                  <a:prstClr val="black"/>
                </a:solidFill>
                <a:latin typeface="Courier"/>
              </a:rPr>
              <a:t>)</a:t>
            </a:r>
          </a:p>
          <a:p>
            <a:r>
              <a:rPr lang="en-US" sz="1200" dirty="0">
                <a:solidFill>
                  <a:prstClr val="black"/>
                </a:solidFill>
                <a:latin typeface="Courier"/>
              </a:rPr>
              <a:t>    </a:t>
            </a:r>
            <a:r>
              <a:rPr lang="en-US" sz="1200" dirty="0">
                <a:solidFill>
                  <a:prstClr val="black"/>
                </a:solidFill>
                <a:latin typeface="Monaco"/>
              </a:rPr>
              <a:t>utf8_text</a:t>
            </a:r>
            <a:r>
              <a:rPr lang="en-US" sz="1200" dirty="0">
                <a:solidFill>
                  <a:prstClr val="black"/>
                </a:solidFill>
                <a:latin typeface="Courier"/>
              </a:rPr>
              <a:t> = </a:t>
            </a:r>
            <a:r>
              <a:rPr lang="en-US" sz="1200" dirty="0" err="1">
                <a:solidFill>
                  <a:prstClr val="black"/>
                </a:solidFill>
                <a:latin typeface="Courier"/>
              </a:rPr>
              <a:t>tr.get_text</a:t>
            </a:r>
            <a:r>
              <a:rPr lang="en-US" sz="1200" dirty="0">
                <a:solidFill>
                  <a:prstClr val="black"/>
                </a:solidFill>
                <a:latin typeface="Courier"/>
              </a:rPr>
              <a:t>()</a:t>
            </a:r>
          </a:p>
          <a:p>
            <a:r>
              <a:rPr lang="en-US" sz="1200" dirty="0">
                <a:solidFill>
                  <a:prstClr val="black"/>
                </a:solidFill>
                <a:latin typeface="Courier"/>
              </a:rPr>
              <a:t>    </a:t>
            </a:r>
            <a:r>
              <a:rPr lang="en-US" sz="1200" dirty="0">
                <a:solidFill>
                  <a:srgbClr val="6A006C"/>
                </a:solidFill>
                <a:latin typeface="Monaco"/>
              </a:rPr>
              <a:t>return</a:t>
            </a:r>
            <a:r>
              <a:rPr lang="en-US" sz="1200" dirty="0">
                <a:solidFill>
                  <a:srgbClr val="291B65"/>
                </a:solidFill>
                <a:latin typeface="Monaco"/>
              </a:rPr>
              <a:t> </a:t>
            </a:r>
            <a:r>
              <a:rPr lang="en-US" sz="1200" dirty="0" err="1">
                <a:solidFill>
                  <a:srgbClr val="291B65"/>
                </a:solidFill>
                <a:latin typeface="Monaco"/>
              </a:rPr>
              <a:t>unicode</a:t>
            </a:r>
            <a:r>
              <a:rPr lang="en-US" sz="1200" dirty="0">
                <a:solidFill>
                  <a:prstClr val="black"/>
                </a:solidFill>
                <a:latin typeface="Courier"/>
              </a:rPr>
              <a:t>(utf8_text)</a:t>
            </a:r>
          </a:p>
          <a:p>
            <a:endParaRPr lang="en-US" sz="1200" dirty="0">
              <a:solidFill>
                <a:prstClr val="black"/>
              </a:solidFill>
              <a:latin typeface="Courier"/>
            </a:endParaRPr>
          </a:p>
          <a:p>
            <a:r>
              <a:rPr lang="en-US" sz="1200" dirty="0" err="1">
                <a:solidFill>
                  <a:srgbClr val="6A006C"/>
                </a:solidFill>
                <a:latin typeface="Monaco"/>
              </a:rPr>
              <a:t>def</a:t>
            </a:r>
            <a:r>
              <a:rPr lang="en-US" sz="1200" dirty="0">
                <a:solidFill>
                  <a:prstClr val="black"/>
                </a:solidFill>
                <a:latin typeface="Courier"/>
              </a:rPr>
              <a:t> </a:t>
            </a:r>
            <a:r>
              <a:rPr lang="en-US" sz="1200" dirty="0" err="1">
                <a:solidFill>
                  <a:srgbClr val="0000FD"/>
                </a:solidFill>
                <a:latin typeface="Monaco"/>
              </a:rPr>
              <a:t>ocr_plate</a:t>
            </a:r>
            <a:r>
              <a:rPr lang="en-US" sz="1200" dirty="0">
                <a:solidFill>
                  <a:prstClr val="black"/>
                </a:solidFill>
                <a:latin typeface="Courier"/>
              </a:rPr>
              <a:t>(</a:t>
            </a:r>
            <a:r>
              <a:rPr lang="en-US" sz="1200" dirty="0" err="1">
                <a:solidFill>
                  <a:prstClr val="black"/>
                </a:solidFill>
                <a:latin typeface="Courier"/>
              </a:rPr>
              <a:t>img</a:t>
            </a:r>
            <a:r>
              <a:rPr lang="en-US" sz="1200" dirty="0">
                <a:solidFill>
                  <a:prstClr val="black"/>
                </a:solidFill>
                <a:latin typeface="Courier"/>
              </a:rPr>
              <a:t>):</a:t>
            </a:r>
          </a:p>
          <a:p>
            <a:r>
              <a:rPr lang="en-US" sz="1200" dirty="0">
                <a:solidFill>
                  <a:prstClr val="black"/>
                </a:solidFill>
                <a:latin typeface="Courier"/>
              </a:rPr>
              <a:t>    </a:t>
            </a:r>
            <a:r>
              <a:rPr lang="en-US" sz="1200" dirty="0">
                <a:solidFill>
                  <a:prstClr val="black"/>
                </a:solidFill>
                <a:latin typeface="Monaco"/>
              </a:rPr>
              <a:t>text</a:t>
            </a:r>
            <a:r>
              <a:rPr lang="en-US" sz="1200" dirty="0">
                <a:solidFill>
                  <a:prstClr val="black"/>
                </a:solidFill>
                <a:latin typeface="Courier"/>
              </a:rPr>
              <a:t> = </a:t>
            </a:r>
            <a:r>
              <a:rPr lang="en-US" sz="1200" dirty="0" err="1">
                <a:solidFill>
                  <a:prstClr val="black"/>
                </a:solidFill>
                <a:latin typeface="Courier"/>
              </a:rPr>
              <a:t>ocr_text</a:t>
            </a:r>
            <a:r>
              <a:rPr lang="en-US" sz="1200" dirty="0">
                <a:solidFill>
                  <a:prstClr val="black"/>
                </a:solidFill>
                <a:latin typeface="Courier"/>
              </a:rPr>
              <a:t>(</a:t>
            </a:r>
            <a:r>
              <a:rPr lang="en-US" sz="1200" dirty="0" err="1">
                <a:solidFill>
                  <a:prstClr val="black"/>
                </a:solidFill>
                <a:latin typeface="Courier"/>
              </a:rPr>
              <a:t>img</a:t>
            </a:r>
            <a:r>
              <a:rPr lang="en-US" sz="1200" dirty="0">
                <a:solidFill>
                  <a:prstClr val="black"/>
                </a:solidFill>
                <a:latin typeface="Courier"/>
              </a:rPr>
              <a:t>)</a:t>
            </a:r>
          </a:p>
          <a:p>
            <a:r>
              <a:rPr lang="en-US" sz="1200" dirty="0">
                <a:solidFill>
                  <a:prstClr val="black"/>
                </a:solidFill>
                <a:latin typeface="Courier"/>
              </a:rPr>
              <a:t>    </a:t>
            </a:r>
            <a:r>
              <a:rPr lang="en-US" sz="1200" dirty="0">
                <a:solidFill>
                  <a:prstClr val="black"/>
                </a:solidFill>
                <a:latin typeface="Monaco"/>
              </a:rPr>
              <a:t>match</a:t>
            </a:r>
            <a:r>
              <a:rPr lang="en-US" sz="1200" dirty="0">
                <a:solidFill>
                  <a:prstClr val="black"/>
                </a:solidFill>
                <a:latin typeface="Courier"/>
              </a:rPr>
              <a:t> = </a:t>
            </a:r>
            <a:r>
              <a:rPr lang="en-US" sz="1200" dirty="0" err="1">
                <a:solidFill>
                  <a:prstClr val="black"/>
                </a:solidFill>
                <a:latin typeface="Courier"/>
              </a:rPr>
              <a:t>re.search</a:t>
            </a:r>
            <a:r>
              <a:rPr lang="en-US" sz="1200" dirty="0">
                <a:solidFill>
                  <a:prstClr val="black"/>
                </a:solidFill>
                <a:latin typeface="Courier"/>
              </a:rPr>
              <a:t>(r</a:t>
            </a:r>
            <a:r>
              <a:rPr lang="en-US" sz="1200" dirty="0">
                <a:solidFill>
                  <a:srgbClr val="610531"/>
                </a:solidFill>
                <a:latin typeface="Monaco"/>
              </a:rPr>
              <a:t>"[A-Z][A-Z] *\d{2} *\d{3}"</a:t>
            </a:r>
            <a:r>
              <a:rPr lang="en-US" sz="1200" dirty="0">
                <a:solidFill>
                  <a:prstClr val="black"/>
                </a:solidFill>
                <a:latin typeface="Courier"/>
              </a:rPr>
              <a:t>, text)</a:t>
            </a:r>
          </a:p>
          <a:p>
            <a:r>
              <a:rPr lang="en-US" sz="1200" dirty="0">
                <a:solidFill>
                  <a:prstClr val="black"/>
                </a:solidFill>
                <a:latin typeface="Courier"/>
              </a:rPr>
              <a:t>    </a:t>
            </a:r>
            <a:r>
              <a:rPr lang="en-US" sz="1200" dirty="0">
                <a:solidFill>
                  <a:prstClr val="black"/>
                </a:solidFill>
                <a:latin typeface="Monaco"/>
              </a:rPr>
              <a:t>result</a:t>
            </a:r>
            <a:r>
              <a:rPr lang="en-US" sz="1200" dirty="0">
                <a:solidFill>
                  <a:prstClr val="black"/>
                </a:solidFill>
                <a:latin typeface="Courier"/>
              </a:rPr>
              <a:t> = </a:t>
            </a:r>
            <a:r>
              <a:rPr lang="en-US" sz="1200" dirty="0">
                <a:solidFill>
                  <a:srgbClr val="6A006C"/>
                </a:solidFill>
                <a:latin typeface="Monaco"/>
              </a:rPr>
              <a:t>None</a:t>
            </a:r>
            <a:endParaRPr lang="en-US" sz="1200" dirty="0">
              <a:solidFill>
                <a:prstClr val="black"/>
              </a:solidFill>
              <a:latin typeface="Courier"/>
            </a:endParaRPr>
          </a:p>
          <a:p>
            <a:r>
              <a:rPr lang="en-US" sz="1200" dirty="0">
                <a:solidFill>
                  <a:prstClr val="black"/>
                </a:solidFill>
                <a:latin typeface="Courier"/>
              </a:rPr>
              <a:t>    </a:t>
            </a:r>
            <a:r>
              <a:rPr lang="en-US" sz="1200" dirty="0">
                <a:solidFill>
                  <a:srgbClr val="6A006C"/>
                </a:solidFill>
                <a:latin typeface="Monaco"/>
              </a:rPr>
              <a:t>if</a:t>
            </a:r>
            <a:r>
              <a:rPr lang="en-US" sz="1200" dirty="0">
                <a:solidFill>
                  <a:prstClr val="black"/>
                </a:solidFill>
                <a:latin typeface="Courier"/>
              </a:rPr>
              <a:t> match:</a:t>
            </a:r>
          </a:p>
          <a:p>
            <a:r>
              <a:rPr lang="en-US" sz="1200" dirty="0">
                <a:solidFill>
                  <a:prstClr val="black"/>
                </a:solidFill>
                <a:latin typeface="Courier"/>
              </a:rPr>
              <a:t>        </a:t>
            </a:r>
            <a:r>
              <a:rPr lang="en-US" sz="1200" dirty="0">
                <a:solidFill>
                  <a:prstClr val="black"/>
                </a:solidFill>
                <a:latin typeface="Monaco"/>
              </a:rPr>
              <a:t>result</a:t>
            </a:r>
            <a:r>
              <a:rPr lang="en-US" sz="1200" dirty="0">
                <a:solidFill>
                  <a:prstClr val="black"/>
                </a:solidFill>
                <a:latin typeface="Courier"/>
              </a:rPr>
              <a:t> = </a:t>
            </a:r>
            <a:r>
              <a:rPr lang="en-US" sz="1200" dirty="0" err="1">
                <a:solidFill>
                  <a:prstClr val="black"/>
                </a:solidFill>
                <a:latin typeface="Courier"/>
              </a:rPr>
              <a:t>match.group</a:t>
            </a:r>
            <a:r>
              <a:rPr lang="en-US" sz="1200" dirty="0">
                <a:solidFill>
                  <a:prstClr val="black"/>
                </a:solidFill>
                <a:latin typeface="Courier"/>
              </a:rPr>
              <a:t>()</a:t>
            </a:r>
          </a:p>
          <a:p>
            <a:r>
              <a:rPr lang="en-US" sz="1200" dirty="0">
                <a:solidFill>
                  <a:prstClr val="black"/>
                </a:solidFill>
                <a:latin typeface="Courier"/>
              </a:rPr>
              <a:t>        </a:t>
            </a:r>
            <a:r>
              <a:rPr lang="en-US" sz="1200" dirty="0">
                <a:solidFill>
                  <a:srgbClr val="8D0015"/>
                </a:solidFill>
                <a:latin typeface="Monaco"/>
              </a:rPr>
              <a:t># </a:t>
            </a:r>
            <a:r>
              <a:rPr lang="en-US" sz="1200" dirty="0" err="1">
                <a:solidFill>
                  <a:srgbClr val="8D0015"/>
                </a:solidFill>
                <a:latin typeface="Monaco"/>
              </a:rPr>
              <a:t>Canonicalize</a:t>
            </a:r>
            <a:r>
              <a:rPr lang="en-US" sz="1200" dirty="0">
                <a:solidFill>
                  <a:srgbClr val="8D0015"/>
                </a:solidFill>
                <a:latin typeface="Monaco"/>
              </a:rPr>
              <a:t> to no spacing</a:t>
            </a:r>
          </a:p>
          <a:p>
            <a:r>
              <a:rPr lang="fr-FR" sz="1200" dirty="0">
                <a:solidFill>
                  <a:prstClr val="black"/>
                </a:solidFill>
                <a:latin typeface="Courier"/>
              </a:rPr>
              <a:t>        </a:t>
            </a:r>
            <a:r>
              <a:rPr lang="fr-FR" sz="1200" dirty="0" err="1">
                <a:solidFill>
                  <a:prstClr val="black"/>
                </a:solidFill>
                <a:latin typeface="Monaco"/>
              </a:rPr>
              <a:t>result</a:t>
            </a:r>
            <a:r>
              <a:rPr lang="fr-FR" sz="1200" dirty="0">
                <a:solidFill>
                  <a:prstClr val="black"/>
                </a:solidFill>
                <a:latin typeface="Courier"/>
              </a:rPr>
              <a:t> = </a:t>
            </a:r>
            <a:r>
              <a:rPr lang="fr-FR" sz="1200" dirty="0" err="1">
                <a:solidFill>
                  <a:prstClr val="black"/>
                </a:solidFill>
                <a:latin typeface="Courier"/>
              </a:rPr>
              <a:t>result.replace</a:t>
            </a:r>
            <a:r>
              <a:rPr lang="fr-FR" sz="1200" dirty="0">
                <a:solidFill>
                  <a:prstClr val="black"/>
                </a:solidFill>
                <a:latin typeface="Courier"/>
              </a:rPr>
              <a:t>(</a:t>
            </a:r>
            <a:r>
              <a:rPr lang="fr-FR" sz="1200" dirty="0">
                <a:solidFill>
                  <a:srgbClr val="610531"/>
                </a:solidFill>
                <a:latin typeface="Monaco"/>
              </a:rPr>
              <a:t>' '</a:t>
            </a:r>
            <a:r>
              <a:rPr lang="fr-FR" sz="1200" dirty="0">
                <a:solidFill>
                  <a:prstClr val="black"/>
                </a:solidFill>
                <a:latin typeface="Courier"/>
              </a:rPr>
              <a:t>, </a:t>
            </a:r>
            <a:r>
              <a:rPr lang="fr-FR" sz="1200" dirty="0" smtClean="0">
                <a:solidFill>
                  <a:srgbClr val="610531"/>
                </a:solidFill>
                <a:latin typeface="Monaco"/>
              </a:rPr>
              <a:t>'’</a:t>
            </a:r>
            <a:r>
              <a:rPr lang="fr-FR" sz="1200" dirty="0" smtClean="0">
                <a:solidFill>
                  <a:prstClr val="black"/>
                </a:solidFill>
                <a:latin typeface="Courier"/>
              </a:rPr>
              <a:t>)</a:t>
            </a:r>
            <a:endParaRPr lang="en-US" sz="1200" dirty="0">
              <a:solidFill>
                <a:prstClr val="black"/>
              </a:solidFill>
              <a:latin typeface="Courier"/>
            </a:endParaRPr>
          </a:p>
          <a:p>
            <a:r>
              <a:rPr lang="en-US" sz="1200" dirty="0">
                <a:solidFill>
                  <a:prstClr val="black"/>
                </a:solidFill>
                <a:latin typeface="Courier"/>
              </a:rPr>
              <a:t>    </a:t>
            </a:r>
            <a:r>
              <a:rPr lang="en-US" sz="1200" dirty="0">
                <a:solidFill>
                  <a:srgbClr val="6A006C"/>
                </a:solidFill>
                <a:latin typeface="Monaco"/>
              </a:rPr>
              <a:t>return</a:t>
            </a:r>
            <a:r>
              <a:rPr lang="en-US" sz="1200" dirty="0">
                <a:solidFill>
                  <a:prstClr val="black"/>
                </a:solidFill>
                <a:latin typeface="Courier"/>
              </a:rPr>
              <a:t> result</a:t>
            </a:r>
            <a:endParaRPr lang="en-GB" sz="1200" dirty="0"/>
          </a:p>
        </p:txBody>
      </p:sp>
      <p:sp>
        <p:nvSpPr>
          <p:cNvPr id="4" name="TextBox 3"/>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cars.py</a:t>
            </a:r>
            <a:endParaRPr lang="en-GB" sz="1200" i="1" dirty="0"/>
          </a:p>
        </p:txBody>
      </p:sp>
    </p:spTree>
    <p:extLst>
      <p:ext uri="{BB962C8B-B14F-4D97-AF65-F5344CB8AC3E}">
        <p14:creationId xmlns:p14="http://schemas.microsoft.com/office/powerpoint/2010/main" val="348875837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Pizza</a:t>
            </a:r>
            <a:endParaRPr lang="en-GB" dirty="0"/>
          </a:p>
        </p:txBody>
      </p:sp>
      <p:sp>
        <p:nvSpPr>
          <p:cNvPr id="5" name="Text Placeholder 4"/>
          <p:cNvSpPr>
            <a:spLocks noGrp="1"/>
          </p:cNvSpPr>
          <p:nvPr>
            <p:ph type="body" idx="1"/>
          </p:nvPr>
        </p:nvSpPr>
        <p:spPr/>
        <p:txBody>
          <a:bodyPr/>
          <a:lstStyle/>
          <a:p>
            <a:r>
              <a:rPr lang="en-GB" dirty="0" smtClean="0"/>
              <a:t>Feature Recognition</a:t>
            </a:r>
            <a:endParaRPr lang="en-GB" dirty="0"/>
          </a:p>
        </p:txBody>
      </p:sp>
    </p:spTree>
    <p:extLst>
      <p:ext uri="{BB962C8B-B14F-4D97-AF65-F5344CB8AC3E}">
        <p14:creationId xmlns:p14="http://schemas.microsoft.com/office/powerpoint/2010/main" val="52611215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izza_delivery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3464" y="1271604"/>
            <a:ext cx="4026307" cy="536840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GB" dirty="0" smtClean="0"/>
              <a:t>How would you do it?</a:t>
            </a:r>
            <a:endParaRPr lang="en-GB" dirty="0"/>
          </a:p>
        </p:txBody>
      </p:sp>
      <p:sp>
        <p:nvSpPr>
          <p:cNvPr id="11" name="TextBox 10"/>
          <p:cNvSpPr txBox="1"/>
          <p:nvPr/>
        </p:nvSpPr>
        <p:spPr>
          <a:xfrm>
            <a:off x="5280044" y="2122366"/>
            <a:ext cx="3061923" cy="1446550"/>
          </a:xfrm>
          <a:prstGeom prst="rect">
            <a:avLst/>
          </a:prstGeom>
          <a:noFill/>
        </p:spPr>
        <p:txBody>
          <a:bodyPr wrap="square" rtlCol="0">
            <a:spAutoFit/>
          </a:bodyPr>
          <a:lstStyle/>
          <a:p>
            <a:r>
              <a:rPr lang="en-GB" sz="4400" b="1" dirty="0" smtClean="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Courier"/>
                <a:cs typeface="Courier"/>
              </a:rPr>
              <a:t>Pizza is here!</a:t>
            </a:r>
            <a:endParaRPr lang="en-GB" sz="4400" b="1" dirty="0">
              <a:ln w="12700">
                <a:solidFill>
                  <a:schemeClr val="tx2">
                    <a:satMod val="155000"/>
                  </a:schemeClr>
                </a:solidFill>
                <a:prstDash val="solid"/>
              </a:ln>
              <a:solidFill>
                <a:srgbClr val="00FF00"/>
              </a:solidFill>
              <a:effectLst>
                <a:outerShdw blurRad="41275" dist="20320" dir="1800000" algn="tl" rotWithShape="0">
                  <a:srgbClr val="000000">
                    <a:alpha val="40000"/>
                  </a:srgbClr>
                </a:outerShdw>
              </a:effectLst>
              <a:latin typeface="Courier"/>
              <a:cs typeface="Courier"/>
            </a:endParaRPr>
          </a:p>
        </p:txBody>
      </p:sp>
      <p:cxnSp>
        <p:nvCxnSpPr>
          <p:cNvPr id="13" name="Straight Arrow Connector 12"/>
          <p:cNvCxnSpPr>
            <a:stCxn id="11" idx="1"/>
            <a:endCxn id="5" idx="3"/>
          </p:cNvCxnSpPr>
          <p:nvPr/>
        </p:nvCxnSpPr>
        <p:spPr>
          <a:xfrm flipH="1">
            <a:off x="3403682" y="2845641"/>
            <a:ext cx="1876362" cy="2603234"/>
          </a:xfrm>
          <a:prstGeom prst="straightConnector1">
            <a:avLst/>
          </a:prstGeom>
          <a:ln w="76200" cmpd="sng">
            <a:solidFill>
              <a:srgbClr val="00FF00"/>
            </a:solidFill>
            <a:tailEnd type="arrow"/>
          </a:ln>
        </p:spPr>
        <p:style>
          <a:lnRef idx="2">
            <a:schemeClr val="accent1"/>
          </a:lnRef>
          <a:fillRef idx="0">
            <a:schemeClr val="accent1"/>
          </a:fillRef>
          <a:effectRef idx="1">
            <a:schemeClr val="accent1"/>
          </a:effectRef>
          <a:fontRef idx="minor">
            <a:schemeClr val="tx1"/>
          </a:fontRef>
        </p:style>
      </p:cxnSp>
      <p:pic>
        <p:nvPicPr>
          <p:cNvPr id="18" name="Picture 17" descr="rbrs_0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2263" y="3094604"/>
            <a:ext cx="3151737" cy="3419970"/>
          </a:xfrm>
          <a:prstGeom prst="rect">
            <a:avLst/>
          </a:prstGeom>
        </p:spPr>
      </p:pic>
      <p:sp>
        <p:nvSpPr>
          <p:cNvPr id="5" name="Trapezoid 4"/>
          <p:cNvSpPr/>
          <p:nvPr/>
        </p:nvSpPr>
        <p:spPr>
          <a:xfrm rot="21042760">
            <a:off x="1988914" y="5132252"/>
            <a:ext cx="1517954" cy="847728"/>
          </a:xfrm>
          <a:prstGeom prst="trapezoid">
            <a:avLst>
              <a:gd name="adj" fmla="val 22289"/>
            </a:avLst>
          </a:prstGeom>
          <a:solidFill>
            <a:srgbClr val="00FF00">
              <a:alpha val="24000"/>
            </a:srgbClr>
          </a:solidFill>
          <a:ln w="762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9760882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20 Questions…</a:t>
            </a:r>
            <a:endParaRPr lang="en-GB" dirty="0"/>
          </a:p>
        </p:txBody>
      </p:sp>
      <p:sp>
        <p:nvSpPr>
          <p:cNvPr id="3" name="Content Placeholder 2"/>
          <p:cNvSpPr>
            <a:spLocks noGrp="1"/>
          </p:cNvSpPr>
          <p:nvPr>
            <p:ph idx="1"/>
          </p:nvPr>
        </p:nvSpPr>
        <p:spPr/>
        <p:txBody>
          <a:bodyPr>
            <a:normAutofit fontScale="92500" lnSpcReduction="20000"/>
          </a:bodyPr>
          <a:lstStyle/>
          <a:p>
            <a:r>
              <a:rPr lang="en-GB" dirty="0" smtClean="0"/>
              <a:t>Quadrilateral found?</a:t>
            </a:r>
          </a:p>
          <a:p>
            <a:pPr lvl="1"/>
            <a:r>
              <a:rPr lang="en-GB" dirty="0" smtClean="0"/>
              <a:t>Is it dominantly white?</a:t>
            </a:r>
          </a:p>
          <a:p>
            <a:pPr lvl="1"/>
            <a:r>
              <a:rPr lang="en-GB" dirty="0" smtClean="0"/>
              <a:t>Percentage of surface</a:t>
            </a:r>
          </a:p>
          <a:p>
            <a:pPr lvl="2"/>
            <a:r>
              <a:rPr lang="en-GB" dirty="0" smtClean="0"/>
              <a:t>Black</a:t>
            </a:r>
          </a:p>
          <a:p>
            <a:pPr lvl="2"/>
            <a:r>
              <a:rPr lang="en-GB" dirty="0" smtClean="0"/>
              <a:t>Orange</a:t>
            </a:r>
          </a:p>
          <a:p>
            <a:pPr lvl="2"/>
            <a:r>
              <a:rPr lang="en-GB" dirty="0" smtClean="0"/>
              <a:t>Grey</a:t>
            </a:r>
          </a:p>
          <a:p>
            <a:pPr lvl="1"/>
            <a:r>
              <a:rPr lang="en-GB" dirty="0"/>
              <a:t>Skin tones on edge of quad?</a:t>
            </a:r>
            <a:endParaRPr lang="en-GB" dirty="0" smtClean="0"/>
          </a:p>
          <a:p>
            <a:r>
              <a:rPr lang="en-GB" dirty="0" smtClean="0"/>
              <a:t>Is there a face shape?</a:t>
            </a:r>
          </a:p>
          <a:p>
            <a:r>
              <a:rPr lang="en-GB" dirty="0" smtClean="0"/>
              <a:t>Is face above and near quad?</a:t>
            </a:r>
          </a:p>
          <a:p>
            <a:r>
              <a:rPr lang="en-GB" dirty="0" smtClean="0"/>
              <a:t>…</a:t>
            </a:r>
          </a:p>
          <a:p>
            <a:pPr marL="0" indent="0">
              <a:buNone/>
            </a:pPr>
            <a:r>
              <a:rPr lang="en-GB" dirty="0" smtClean="0">
                <a:latin typeface="Wingdings"/>
                <a:ea typeface="Wingdings"/>
                <a:cs typeface="Wingdings"/>
                <a:sym typeface="Wingdings"/>
              </a:rPr>
              <a:t></a:t>
            </a:r>
            <a:r>
              <a:rPr lang="en-GB" dirty="0">
                <a:sym typeface="Wingdings"/>
              </a:rPr>
              <a:t> </a:t>
            </a:r>
            <a:r>
              <a:rPr lang="en-GB" dirty="0" smtClean="0">
                <a:sym typeface="Wingdings"/>
              </a:rPr>
              <a:t>Probably a pizza box</a:t>
            </a:r>
            <a:endParaRPr lang="en-GB" dirty="0" smtClean="0"/>
          </a:p>
          <a:p>
            <a:pPr marL="0" indent="0">
              <a:buNone/>
            </a:pPr>
            <a:endParaRPr lang="en-GB" dirty="0" smtClean="0"/>
          </a:p>
          <a:p>
            <a:endParaRPr lang="en-GB" dirty="0"/>
          </a:p>
        </p:txBody>
      </p:sp>
      <p:pic>
        <p:nvPicPr>
          <p:cNvPr id="4" name="Picture 3" descr="pizza_box.jpg"/>
          <p:cNvPicPr>
            <a:picLocks noChangeAspect="1"/>
          </p:cNvPicPr>
          <p:nvPr/>
        </p:nvPicPr>
        <p:blipFill>
          <a:blip r:embed="rId3">
            <a:extLst>
              <a:ext uri="{BEBA8EAE-BF5A-486C-A8C5-ECC9F3942E4B}">
                <a14:imgProps xmlns:a14="http://schemas.microsoft.com/office/drawing/2010/main">
                  <a14:imgLayer r:embed="rId4">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rot="1547009">
            <a:off x="6254621" y="1721025"/>
            <a:ext cx="1813395" cy="1828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1404586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6441440" y="3830320"/>
            <a:ext cx="1635760" cy="291756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GB" dirty="0" smtClean="0">
                <a:solidFill>
                  <a:schemeClr val="tx1"/>
                </a:solidFill>
              </a:rPr>
              <a:t>Layer 2 - letters</a:t>
            </a:r>
            <a:endParaRPr lang="en-GB" dirty="0">
              <a:solidFill>
                <a:schemeClr val="tx1"/>
              </a:solidFill>
            </a:endParaRPr>
          </a:p>
        </p:txBody>
      </p:sp>
      <p:sp>
        <p:nvSpPr>
          <p:cNvPr id="82" name="Rectangle 81"/>
          <p:cNvSpPr/>
          <p:nvPr/>
        </p:nvSpPr>
        <p:spPr>
          <a:xfrm>
            <a:off x="2133600" y="3830320"/>
            <a:ext cx="4064000" cy="2917564"/>
          </a:xfrm>
          <a:prstGeom prst="rect">
            <a:avLst/>
          </a:prstGeom>
          <a:solidFill>
            <a:schemeClr val="bg2"/>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GB" dirty="0" smtClean="0">
                <a:solidFill>
                  <a:schemeClr val="tx1"/>
                </a:solidFill>
              </a:rPr>
              <a:t>Layer 1 - primitives</a:t>
            </a:r>
            <a:endParaRPr lang="en-GB" dirty="0">
              <a:solidFill>
                <a:schemeClr val="tx1"/>
              </a:solidFill>
            </a:endParaRPr>
          </a:p>
        </p:txBody>
      </p:sp>
      <p:sp>
        <p:nvSpPr>
          <p:cNvPr id="4" name="Title 3"/>
          <p:cNvSpPr>
            <a:spLocks noGrp="1"/>
          </p:cNvSpPr>
          <p:nvPr>
            <p:ph type="title"/>
          </p:nvPr>
        </p:nvSpPr>
        <p:spPr/>
        <p:txBody>
          <a:bodyPr/>
          <a:lstStyle/>
          <a:p>
            <a:r>
              <a:rPr lang="en-GB" dirty="0" smtClean="0"/>
              <a:t>1920s Revisited</a:t>
            </a:r>
            <a:endParaRPr lang="en-GB" dirty="0"/>
          </a:p>
        </p:txBody>
      </p:sp>
      <p:pic>
        <p:nvPicPr>
          <p:cNvPr id="5" name="Picture 4" descr="Projektbericht_Statistische_Maschine_Gurevich_Heuer_Turkiewicz.pdf"/>
          <p:cNvPicPr>
            <a:picLocks noChangeAspect="1"/>
          </p:cNvPicPr>
          <p:nvPr/>
        </p:nvPicPr>
        <p:blipFill rotWithShape="1">
          <a:blip r:embed="rId3">
            <a:extLst>
              <a:ext uri="{28A0092B-C50C-407E-A947-70E740481C1C}">
                <a14:useLocalDpi xmlns:a14="http://schemas.microsoft.com/office/drawing/2010/main" val="0"/>
              </a:ext>
            </a:extLst>
          </a:blip>
          <a:srcRect l="8765" t="68662" r="19644" b="6058"/>
          <a:stretch/>
        </p:blipFill>
        <p:spPr>
          <a:xfrm>
            <a:off x="1485583" y="1372827"/>
            <a:ext cx="4512490" cy="2254904"/>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0" y="2354179"/>
            <a:ext cx="1898771" cy="923330"/>
          </a:xfrm>
          <a:prstGeom prst="rect">
            <a:avLst/>
          </a:prstGeom>
          <a:noFill/>
        </p:spPr>
        <p:txBody>
          <a:bodyPr wrap="square" rtlCol="0">
            <a:spAutoFit/>
          </a:bodyPr>
          <a:lstStyle/>
          <a:p>
            <a:r>
              <a:rPr lang="en-GB" dirty="0" smtClean="0"/>
              <a:t>1920s</a:t>
            </a:r>
          </a:p>
          <a:p>
            <a:r>
              <a:rPr lang="en-GB" dirty="0" smtClean="0"/>
              <a:t>Template</a:t>
            </a:r>
          </a:p>
          <a:p>
            <a:r>
              <a:rPr lang="en-GB" dirty="0" smtClean="0"/>
              <a:t>matching</a:t>
            </a:r>
            <a:endParaRPr lang="en-GB" dirty="0"/>
          </a:p>
        </p:txBody>
      </p:sp>
      <p:pic>
        <p:nvPicPr>
          <p:cNvPr id="7" name="Picture 6" descr="michaels.png"/>
          <p:cNvPicPr>
            <a:picLocks noChangeAspect="1"/>
          </p:cNvPicPr>
          <p:nvPr/>
        </p:nvPicPr>
        <p:blipFill rotWithShape="1">
          <a:blip r:embed="rId4">
            <a:extLst>
              <a:ext uri="{28A0092B-C50C-407E-A947-70E740481C1C}">
                <a14:useLocalDpi xmlns:a14="http://schemas.microsoft.com/office/drawing/2010/main" val="0"/>
              </a:ext>
            </a:extLst>
          </a:blip>
          <a:srcRect r="75319"/>
          <a:stretch/>
        </p:blipFill>
        <p:spPr>
          <a:xfrm>
            <a:off x="6854123" y="4532002"/>
            <a:ext cx="642025" cy="872783"/>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5470229" y="5947908"/>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4581687" y="5643075"/>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3741828" y="5146673"/>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2988578" y="4630155"/>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2252366" y="4066108"/>
            <a:ext cx="423500" cy="75933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Freeform 12"/>
          <p:cNvSpPr/>
          <p:nvPr/>
        </p:nvSpPr>
        <p:spPr>
          <a:xfrm>
            <a:off x="7004863" y="4882091"/>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14" name="Freeform 13"/>
          <p:cNvSpPr/>
          <p:nvPr/>
        </p:nvSpPr>
        <p:spPr>
          <a:xfrm>
            <a:off x="7009024" y="4661988"/>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5" name="Curved Connector 14"/>
          <p:cNvCxnSpPr/>
          <p:nvPr/>
        </p:nvCxnSpPr>
        <p:spPr>
          <a:xfrm rot="5400000">
            <a:off x="7083240" y="4940149"/>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16" name="Freeform 15"/>
          <p:cNvSpPr/>
          <p:nvPr/>
        </p:nvSpPr>
        <p:spPr>
          <a:xfrm flipV="1">
            <a:off x="7168172" y="4878193"/>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17" name="Curved Connector 16"/>
          <p:cNvCxnSpPr/>
          <p:nvPr/>
        </p:nvCxnSpPr>
        <p:spPr>
          <a:xfrm rot="16200000" flipH="1">
            <a:off x="6703115" y="4940149"/>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sp>
        <p:nvSpPr>
          <p:cNvPr id="18" name="Freeform 17"/>
          <p:cNvSpPr/>
          <p:nvPr/>
        </p:nvSpPr>
        <p:spPr>
          <a:xfrm>
            <a:off x="3040675" y="4970012"/>
            <a:ext cx="170273" cy="323181"/>
          </a:xfrm>
          <a:custGeom>
            <a:avLst/>
            <a:gdLst>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2136 w 253057"/>
              <a:gd name="connsiteY10" fmla="*/ 112474 h 248381"/>
              <a:gd name="connsiteX11" fmla="*/ 196822 w 253057"/>
              <a:gd name="connsiteY11" fmla="*/ 135906 h 248381"/>
              <a:gd name="connsiteX12" fmla="*/ 206194 w 253057"/>
              <a:gd name="connsiteY12" fmla="*/ 168711 h 248381"/>
              <a:gd name="connsiteX13" fmla="*/ 210881 w 253057"/>
              <a:gd name="connsiteY13" fmla="*/ 187457 h 248381"/>
              <a:gd name="connsiteX14" fmla="*/ 229625 w 253057"/>
              <a:gd name="connsiteY14" fmla="*/ 229635 h 248381"/>
              <a:gd name="connsiteX15" fmla="*/ 238998 w 253057"/>
              <a:gd name="connsiteY15" fmla="*/ 239008 h 248381"/>
              <a:gd name="connsiteX16" fmla="*/ 253057 w 253057"/>
              <a:gd name="connsiteY16"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2763 w 253057"/>
              <a:gd name="connsiteY8" fmla="*/ 65610 h 248381"/>
              <a:gd name="connsiteX9" fmla="*/ 187449 w 253057"/>
              <a:gd name="connsiteY9" fmla="*/ 98415 h 248381"/>
              <a:gd name="connsiteX10" fmla="*/ 196822 w 253057"/>
              <a:gd name="connsiteY10" fmla="*/ 135906 h 248381"/>
              <a:gd name="connsiteX11" fmla="*/ 206194 w 253057"/>
              <a:gd name="connsiteY11" fmla="*/ 168711 h 248381"/>
              <a:gd name="connsiteX12" fmla="*/ 210881 w 253057"/>
              <a:gd name="connsiteY12" fmla="*/ 187457 h 248381"/>
              <a:gd name="connsiteX13" fmla="*/ 229625 w 253057"/>
              <a:gd name="connsiteY13" fmla="*/ 229635 h 248381"/>
              <a:gd name="connsiteX14" fmla="*/ 238998 w 253057"/>
              <a:gd name="connsiteY14" fmla="*/ 239008 h 248381"/>
              <a:gd name="connsiteX15" fmla="*/ 253057 w 253057"/>
              <a:gd name="connsiteY15"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68705 w 253057"/>
              <a:gd name="connsiteY7" fmla="*/ 46864 h 248381"/>
              <a:gd name="connsiteX8" fmla="*/ 187449 w 253057"/>
              <a:gd name="connsiteY8" fmla="*/ 98415 h 248381"/>
              <a:gd name="connsiteX9" fmla="*/ 196822 w 253057"/>
              <a:gd name="connsiteY9" fmla="*/ 135906 h 248381"/>
              <a:gd name="connsiteX10" fmla="*/ 206194 w 253057"/>
              <a:gd name="connsiteY10" fmla="*/ 168711 h 248381"/>
              <a:gd name="connsiteX11" fmla="*/ 210881 w 253057"/>
              <a:gd name="connsiteY11" fmla="*/ 187457 h 248381"/>
              <a:gd name="connsiteX12" fmla="*/ 229625 w 253057"/>
              <a:gd name="connsiteY12" fmla="*/ 229635 h 248381"/>
              <a:gd name="connsiteX13" fmla="*/ 238998 w 253057"/>
              <a:gd name="connsiteY13" fmla="*/ 239008 h 248381"/>
              <a:gd name="connsiteX14" fmla="*/ 253057 w 253057"/>
              <a:gd name="connsiteY14"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64018 w 253057"/>
              <a:gd name="connsiteY6" fmla="*/ 32805 h 248381"/>
              <a:gd name="connsiteX7" fmla="*/ 187449 w 253057"/>
              <a:gd name="connsiteY7" fmla="*/ 98415 h 248381"/>
              <a:gd name="connsiteX8" fmla="*/ 196822 w 253057"/>
              <a:gd name="connsiteY8" fmla="*/ 135906 h 248381"/>
              <a:gd name="connsiteX9" fmla="*/ 206194 w 253057"/>
              <a:gd name="connsiteY9" fmla="*/ 168711 h 248381"/>
              <a:gd name="connsiteX10" fmla="*/ 210881 w 253057"/>
              <a:gd name="connsiteY10" fmla="*/ 187457 h 248381"/>
              <a:gd name="connsiteX11" fmla="*/ 229625 w 253057"/>
              <a:gd name="connsiteY11" fmla="*/ 229635 h 248381"/>
              <a:gd name="connsiteX12" fmla="*/ 238998 w 253057"/>
              <a:gd name="connsiteY12" fmla="*/ 239008 h 248381"/>
              <a:gd name="connsiteX13" fmla="*/ 253057 w 253057"/>
              <a:gd name="connsiteY13" fmla="*/ 248381 h 248381"/>
              <a:gd name="connsiteX0" fmla="*/ 0 w 253057"/>
              <a:gd name="connsiteY0" fmla="*/ 107788 h 248381"/>
              <a:gd name="connsiteX1" fmla="*/ 4687 w 253057"/>
              <a:gd name="connsiteY1" fmla="*/ 37491 h 248381"/>
              <a:gd name="connsiteX2" fmla="*/ 56235 w 253057"/>
              <a:gd name="connsiteY2" fmla="*/ 4686 h 248381"/>
              <a:gd name="connsiteX3" fmla="*/ 70294 w 253057"/>
              <a:gd name="connsiteY3" fmla="*/ 0 h 248381"/>
              <a:gd name="connsiteX4" fmla="*/ 135901 w 253057"/>
              <a:gd name="connsiteY4" fmla="*/ 9373 h 248381"/>
              <a:gd name="connsiteX5" fmla="*/ 149960 w 253057"/>
              <a:gd name="connsiteY5" fmla="*/ 18746 h 248381"/>
              <a:gd name="connsiteX6" fmla="*/ 187449 w 253057"/>
              <a:gd name="connsiteY6" fmla="*/ 98415 h 248381"/>
              <a:gd name="connsiteX7" fmla="*/ 196822 w 253057"/>
              <a:gd name="connsiteY7" fmla="*/ 135906 h 248381"/>
              <a:gd name="connsiteX8" fmla="*/ 206194 w 253057"/>
              <a:gd name="connsiteY8" fmla="*/ 168711 h 248381"/>
              <a:gd name="connsiteX9" fmla="*/ 210881 w 253057"/>
              <a:gd name="connsiteY9" fmla="*/ 187457 h 248381"/>
              <a:gd name="connsiteX10" fmla="*/ 229625 w 253057"/>
              <a:gd name="connsiteY10" fmla="*/ 229635 h 248381"/>
              <a:gd name="connsiteX11" fmla="*/ 238998 w 253057"/>
              <a:gd name="connsiteY11" fmla="*/ 239008 h 248381"/>
              <a:gd name="connsiteX12" fmla="*/ 253057 w 253057"/>
              <a:gd name="connsiteY12" fmla="*/ 248381 h 248381"/>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196822 w 253057"/>
              <a:gd name="connsiteY6" fmla="*/ 136929 h 249404"/>
              <a:gd name="connsiteX7" fmla="*/ 206194 w 253057"/>
              <a:gd name="connsiteY7" fmla="*/ 169734 h 249404"/>
              <a:gd name="connsiteX8" fmla="*/ 210881 w 253057"/>
              <a:gd name="connsiteY8" fmla="*/ 188480 h 249404"/>
              <a:gd name="connsiteX9" fmla="*/ 229625 w 253057"/>
              <a:gd name="connsiteY9" fmla="*/ 230658 h 249404"/>
              <a:gd name="connsiteX10" fmla="*/ 238998 w 253057"/>
              <a:gd name="connsiteY10" fmla="*/ 240031 h 249404"/>
              <a:gd name="connsiteX11" fmla="*/ 253057 w 253057"/>
              <a:gd name="connsiteY11"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10881 w 253057"/>
              <a:gd name="connsiteY7" fmla="*/ 188480 h 249404"/>
              <a:gd name="connsiteX8" fmla="*/ 229625 w 253057"/>
              <a:gd name="connsiteY8" fmla="*/ 230658 h 249404"/>
              <a:gd name="connsiteX9" fmla="*/ 238998 w 253057"/>
              <a:gd name="connsiteY9" fmla="*/ 240031 h 249404"/>
              <a:gd name="connsiteX10" fmla="*/ 253057 w 253057"/>
              <a:gd name="connsiteY10"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38998 w 253057"/>
              <a:gd name="connsiteY8" fmla="*/ 240031 h 249404"/>
              <a:gd name="connsiteX9" fmla="*/ 253057 w 253057"/>
              <a:gd name="connsiteY9"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06194 w 253057"/>
              <a:gd name="connsiteY6" fmla="*/ 169734 h 249404"/>
              <a:gd name="connsiteX7" fmla="*/ 229625 w 253057"/>
              <a:gd name="connsiteY7" fmla="*/ 230658 h 249404"/>
              <a:gd name="connsiteX8" fmla="*/ 253057 w 253057"/>
              <a:gd name="connsiteY8" fmla="*/ 249404 h 249404"/>
              <a:gd name="connsiteX0" fmla="*/ 0 w 253057"/>
              <a:gd name="connsiteY0" fmla="*/ 108811 h 249404"/>
              <a:gd name="connsiteX1" fmla="*/ 4687 w 253057"/>
              <a:gd name="connsiteY1" fmla="*/ 38514 h 249404"/>
              <a:gd name="connsiteX2" fmla="*/ 56235 w 253057"/>
              <a:gd name="connsiteY2" fmla="*/ 5709 h 249404"/>
              <a:gd name="connsiteX3" fmla="*/ 70294 w 253057"/>
              <a:gd name="connsiteY3" fmla="*/ 1023 h 249404"/>
              <a:gd name="connsiteX4" fmla="*/ 135901 w 253057"/>
              <a:gd name="connsiteY4" fmla="*/ 10396 h 249404"/>
              <a:gd name="connsiteX5" fmla="*/ 187449 w 253057"/>
              <a:gd name="connsiteY5" fmla="*/ 99438 h 249404"/>
              <a:gd name="connsiteX6" fmla="*/ 229625 w 253057"/>
              <a:gd name="connsiteY6" fmla="*/ 230658 h 249404"/>
              <a:gd name="connsiteX7" fmla="*/ 253057 w 253057"/>
              <a:gd name="connsiteY7" fmla="*/ 249404 h 249404"/>
              <a:gd name="connsiteX0" fmla="*/ 0 w 253057"/>
              <a:gd name="connsiteY0" fmla="*/ 117908 h 262696"/>
              <a:gd name="connsiteX1" fmla="*/ 4687 w 253057"/>
              <a:gd name="connsiteY1" fmla="*/ 47611 h 262696"/>
              <a:gd name="connsiteX2" fmla="*/ 56235 w 253057"/>
              <a:gd name="connsiteY2" fmla="*/ 14806 h 262696"/>
              <a:gd name="connsiteX3" fmla="*/ 70294 w 253057"/>
              <a:gd name="connsiteY3" fmla="*/ 10120 h 262696"/>
              <a:gd name="connsiteX4" fmla="*/ 135901 w 253057"/>
              <a:gd name="connsiteY4" fmla="*/ 19493 h 262696"/>
              <a:gd name="connsiteX5" fmla="*/ 229625 w 253057"/>
              <a:gd name="connsiteY5" fmla="*/ 239755 h 262696"/>
              <a:gd name="connsiteX6" fmla="*/ 253057 w 253057"/>
              <a:gd name="connsiteY6" fmla="*/ 258501 h 262696"/>
              <a:gd name="connsiteX0" fmla="*/ 0 w 253057"/>
              <a:gd name="connsiteY0" fmla="*/ 119270 h 259863"/>
              <a:gd name="connsiteX1" fmla="*/ 4687 w 253057"/>
              <a:gd name="connsiteY1" fmla="*/ 48973 h 259863"/>
              <a:gd name="connsiteX2" fmla="*/ 56235 w 253057"/>
              <a:gd name="connsiteY2" fmla="*/ 16168 h 259863"/>
              <a:gd name="connsiteX3" fmla="*/ 70294 w 253057"/>
              <a:gd name="connsiteY3" fmla="*/ 11482 h 259863"/>
              <a:gd name="connsiteX4" fmla="*/ 135901 w 253057"/>
              <a:gd name="connsiteY4" fmla="*/ 20855 h 259863"/>
              <a:gd name="connsiteX5" fmla="*/ 253057 w 253057"/>
              <a:gd name="connsiteY5" fmla="*/ 259863 h 259863"/>
              <a:gd name="connsiteX0" fmla="*/ 1585 w 254642"/>
              <a:gd name="connsiteY0" fmla="*/ 120972 h 261565"/>
              <a:gd name="connsiteX1" fmla="*/ 6272 w 254642"/>
              <a:gd name="connsiteY1" fmla="*/ 50675 h 261565"/>
              <a:gd name="connsiteX2" fmla="*/ 71879 w 254642"/>
              <a:gd name="connsiteY2" fmla="*/ 13184 h 261565"/>
              <a:gd name="connsiteX3" fmla="*/ 137486 w 254642"/>
              <a:gd name="connsiteY3" fmla="*/ 22557 h 261565"/>
              <a:gd name="connsiteX4" fmla="*/ 254642 w 254642"/>
              <a:gd name="connsiteY4" fmla="*/ 261565 h 261565"/>
              <a:gd name="connsiteX0" fmla="*/ 6339 w 259396"/>
              <a:gd name="connsiteY0" fmla="*/ 111176 h 251769"/>
              <a:gd name="connsiteX1" fmla="*/ 11026 w 259396"/>
              <a:gd name="connsiteY1" fmla="*/ 40879 h 251769"/>
              <a:gd name="connsiteX2" fmla="*/ 142240 w 259396"/>
              <a:gd name="connsiteY2" fmla="*/ 12761 h 251769"/>
              <a:gd name="connsiteX3" fmla="*/ 259396 w 259396"/>
              <a:gd name="connsiteY3" fmla="*/ 251769 h 251769"/>
              <a:gd name="connsiteX0" fmla="*/ 0 w 253057"/>
              <a:gd name="connsiteY0" fmla="*/ 113700 h 254293"/>
              <a:gd name="connsiteX1" fmla="*/ 42251 w 253057"/>
              <a:gd name="connsiteY1" fmla="*/ 33878 h 254293"/>
              <a:gd name="connsiteX2" fmla="*/ 135901 w 253057"/>
              <a:gd name="connsiteY2" fmla="*/ 15285 h 254293"/>
              <a:gd name="connsiteX3" fmla="*/ 253057 w 253057"/>
              <a:gd name="connsiteY3" fmla="*/ 254293 h 254293"/>
              <a:gd name="connsiteX0" fmla="*/ 0 w 223840"/>
              <a:gd name="connsiteY0" fmla="*/ 282167 h 282167"/>
              <a:gd name="connsiteX1" fmla="*/ 13034 w 223840"/>
              <a:gd name="connsiteY1" fmla="*/ 40420 h 282167"/>
              <a:gd name="connsiteX2" fmla="*/ 106684 w 223840"/>
              <a:gd name="connsiteY2" fmla="*/ 21827 h 282167"/>
              <a:gd name="connsiteX3" fmla="*/ 223840 w 223840"/>
              <a:gd name="connsiteY3" fmla="*/ 260835 h 282167"/>
              <a:gd name="connsiteX0" fmla="*/ 0 w 223840"/>
              <a:gd name="connsiteY0" fmla="*/ 323181 h 323181"/>
              <a:gd name="connsiteX1" fmla="*/ 13034 w 223840"/>
              <a:gd name="connsiteY1" fmla="*/ 81434 h 323181"/>
              <a:gd name="connsiteX2" fmla="*/ 106685 w 223840"/>
              <a:gd name="connsiteY2" fmla="*/ 12041 h 323181"/>
              <a:gd name="connsiteX3" fmla="*/ 223840 w 223840"/>
              <a:gd name="connsiteY3" fmla="*/ 301849 h 323181"/>
            </a:gdLst>
            <a:ahLst/>
            <a:cxnLst>
              <a:cxn ang="0">
                <a:pos x="connsiteX0" y="connsiteY0"/>
              </a:cxn>
              <a:cxn ang="0">
                <a:pos x="connsiteX1" y="connsiteY1"/>
              </a:cxn>
              <a:cxn ang="0">
                <a:pos x="connsiteX2" y="connsiteY2"/>
              </a:cxn>
              <a:cxn ang="0">
                <a:pos x="connsiteX3" y="connsiteY3"/>
              </a:cxn>
            </a:cxnLst>
            <a:rect l="l" t="t" r="r" b="b"/>
            <a:pathLst>
              <a:path w="223840" h="323181">
                <a:moveTo>
                  <a:pt x="0" y="323181"/>
                </a:moveTo>
                <a:cubicBezTo>
                  <a:pt x="1562" y="299749"/>
                  <a:pt x="-4747" y="133291"/>
                  <a:pt x="13034" y="81434"/>
                </a:cubicBezTo>
                <a:cubicBezTo>
                  <a:pt x="30815" y="29577"/>
                  <a:pt x="71551" y="-24695"/>
                  <a:pt x="106685" y="12041"/>
                </a:cubicBezTo>
                <a:cubicBezTo>
                  <a:pt x="141819" y="48777"/>
                  <a:pt x="199433" y="252056"/>
                  <a:pt x="223840" y="301849"/>
                </a:cubicBezTo>
              </a:path>
            </a:pathLst>
          </a:custGeom>
          <a:noFill/>
          <a:ln w="38100" cap="flat" cmpd="sng">
            <a:solidFill>
              <a:srgbClr val="FF6600">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sp>
        <p:nvSpPr>
          <p:cNvPr id="19" name="Freeform 18"/>
          <p:cNvSpPr/>
          <p:nvPr/>
        </p:nvSpPr>
        <p:spPr>
          <a:xfrm>
            <a:off x="4639103" y="5744879"/>
            <a:ext cx="361312" cy="308311"/>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60921 w 271801"/>
              <a:gd name="connsiteY4" fmla="*/ 192170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14059 w 271801"/>
              <a:gd name="connsiteY1" fmla="*/ 103128 h 277193"/>
              <a:gd name="connsiteX2" fmla="*/ 32804 w 271801"/>
              <a:gd name="connsiteY2" fmla="*/ 126560 h 277193"/>
              <a:gd name="connsiteX3" fmla="*/ 60921 w 271801"/>
              <a:gd name="connsiteY3" fmla="*/ 192170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7193"/>
              <a:gd name="connsiteX1" fmla="*/ 32804 w 271801"/>
              <a:gd name="connsiteY1" fmla="*/ 126560 h 277193"/>
              <a:gd name="connsiteX2" fmla="*/ 60921 w 271801"/>
              <a:gd name="connsiteY2" fmla="*/ 192170 h 277193"/>
              <a:gd name="connsiteX3" fmla="*/ 93725 w 271801"/>
              <a:gd name="connsiteY3" fmla="*/ 243721 h 277193"/>
              <a:gd name="connsiteX4" fmla="*/ 107783 w 271801"/>
              <a:gd name="connsiteY4" fmla="*/ 253094 h 277193"/>
              <a:gd name="connsiteX5" fmla="*/ 112470 w 271801"/>
              <a:gd name="connsiteY5" fmla="*/ 267153 h 277193"/>
              <a:gd name="connsiteX6" fmla="*/ 164018 w 271801"/>
              <a:gd name="connsiteY6" fmla="*/ 271839 h 277193"/>
              <a:gd name="connsiteX7" fmla="*/ 192135 w 271801"/>
              <a:gd name="connsiteY7" fmla="*/ 234348 h 277193"/>
              <a:gd name="connsiteX8" fmla="*/ 210880 w 271801"/>
              <a:gd name="connsiteY8" fmla="*/ 159365 h 277193"/>
              <a:gd name="connsiteX9" fmla="*/ 215567 w 271801"/>
              <a:gd name="connsiteY9" fmla="*/ 135933 h 277193"/>
              <a:gd name="connsiteX10" fmla="*/ 220253 w 271801"/>
              <a:gd name="connsiteY10" fmla="*/ 98442 h 277193"/>
              <a:gd name="connsiteX11" fmla="*/ 229625 w 271801"/>
              <a:gd name="connsiteY11" fmla="*/ 70323 h 277193"/>
              <a:gd name="connsiteX12" fmla="*/ 234312 w 271801"/>
              <a:gd name="connsiteY12" fmla="*/ 56264 h 277193"/>
              <a:gd name="connsiteX13" fmla="*/ 238998 w 271801"/>
              <a:gd name="connsiteY13" fmla="*/ 42204 h 277193"/>
              <a:gd name="connsiteX14" fmla="*/ 257743 w 271801"/>
              <a:gd name="connsiteY14" fmla="*/ 14086 h 277193"/>
              <a:gd name="connsiteX15" fmla="*/ 271801 w 271801"/>
              <a:gd name="connsiteY15" fmla="*/ 27 h 277193"/>
              <a:gd name="connsiteX0" fmla="*/ 0 w 271801"/>
              <a:gd name="connsiteY0" fmla="*/ 79696 h 272815"/>
              <a:gd name="connsiteX1" fmla="*/ 32804 w 271801"/>
              <a:gd name="connsiteY1" fmla="*/ 126560 h 272815"/>
              <a:gd name="connsiteX2" fmla="*/ 60921 w 271801"/>
              <a:gd name="connsiteY2" fmla="*/ 192170 h 272815"/>
              <a:gd name="connsiteX3" fmla="*/ 93725 w 271801"/>
              <a:gd name="connsiteY3" fmla="*/ 243721 h 272815"/>
              <a:gd name="connsiteX4" fmla="*/ 112470 w 271801"/>
              <a:gd name="connsiteY4" fmla="*/ 267153 h 272815"/>
              <a:gd name="connsiteX5" fmla="*/ 164018 w 271801"/>
              <a:gd name="connsiteY5" fmla="*/ 271839 h 272815"/>
              <a:gd name="connsiteX6" fmla="*/ 192135 w 271801"/>
              <a:gd name="connsiteY6" fmla="*/ 234348 h 272815"/>
              <a:gd name="connsiteX7" fmla="*/ 210880 w 271801"/>
              <a:gd name="connsiteY7" fmla="*/ 159365 h 272815"/>
              <a:gd name="connsiteX8" fmla="*/ 215567 w 271801"/>
              <a:gd name="connsiteY8" fmla="*/ 135933 h 272815"/>
              <a:gd name="connsiteX9" fmla="*/ 220253 w 271801"/>
              <a:gd name="connsiteY9" fmla="*/ 98442 h 272815"/>
              <a:gd name="connsiteX10" fmla="*/ 229625 w 271801"/>
              <a:gd name="connsiteY10" fmla="*/ 70323 h 272815"/>
              <a:gd name="connsiteX11" fmla="*/ 234312 w 271801"/>
              <a:gd name="connsiteY11" fmla="*/ 56264 h 272815"/>
              <a:gd name="connsiteX12" fmla="*/ 238998 w 271801"/>
              <a:gd name="connsiteY12" fmla="*/ 42204 h 272815"/>
              <a:gd name="connsiteX13" fmla="*/ 257743 w 271801"/>
              <a:gd name="connsiteY13" fmla="*/ 14086 h 272815"/>
              <a:gd name="connsiteX14" fmla="*/ 271801 w 271801"/>
              <a:gd name="connsiteY14" fmla="*/ 27 h 2728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15567 w 271801"/>
              <a:gd name="connsiteY7" fmla="*/ 135933 h 275415"/>
              <a:gd name="connsiteX8" fmla="*/ 220253 w 271801"/>
              <a:gd name="connsiteY8" fmla="*/ 98442 h 275415"/>
              <a:gd name="connsiteX9" fmla="*/ 229625 w 271801"/>
              <a:gd name="connsiteY9" fmla="*/ 70323 h 275415"/>
              <a:gd name="connsiteX10" fmla="*/ 234312 w 271801"/>
              <a:gd name="connsiteY10" fmla="*/ 56264 h 275415"/>
              <a:gd name="connsiteX11" fmla="*/ 238998 w 271801"/>
              <a:gd name="connsiteY11" fmla="*/ 42204 h 275415"/>
              <a:gd name="connsiteX12" fmla="*/ 257743 w 271801"/>
              <a:gd name="connsiteY12" fmla="*/ 14086 h 275415"/>
              <a:gd name="connsiteX13" fmla="*/ 271801 w 271801"/>
              <a:gd name="connsiteY13"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29625 w 271801"/>
              <a:gd name="connsiteY8" fmla="*/ 70323 h 275415"/>
              <a:gd name="connsiteX9" fmla="*/ 234312 w 271801"/>
              <a:gd name="connsiteY9" fmla="*/ 56264 h 275415"/>
              <a:gd name="connsiteX10" fmla="*/ 238998 w 271801"/>
              <a:gd name="connsiteY10" fmla="*/ 42204 h 275415"/>
              <a:gd name="connsiteX11" fmla="*/ 257743 w 271801"/>
              <a:gd name="connsiteY11" fmla="*/ 14086 h 275415"/>
              <a:gd name="connsiteX12" fmla="*/ 271801 w 271801"/>
              <a:gd name="connsiteY12" fmla="*/ 27 h 275415"/>
              <a:gd name="connsiteX0" fmla="*/ 0 w 271801"/>
              <a:gd name="connsiteY0" fmla="*/ 79696 h 275415"/>
              <a:gd name="connsiteX1" fmla="*/ 32804 w 271801"/>
              <a:gd name="connsiteY1" fmla="*/ 126560 h 275415"/>
              <a:gd name="connsiteX2" fmla="*/ 60921 w 271801"/>
              <a:gd name="connsiteY2" fmla="*/ 192170 h 275415"/>
              <a:gd name="connsiteX3" fmla="*/ 112470 w 271801"/>
              <a:gd name="connsiteY3" fmla="*/ 267153 h 275415"/>
              <a:gd name="connsiteX4" fmla="*/ 164018 w 271801"/>
              <a:gd name="connsiteY4" fmla="*/ 271839 h 275415"/>
              <a:gd name="connsiteX5" fmla="*/ 192135 w 271801"/>
              <a:gd name="connsiteY5" fmla="*/ 234348 h 275415"/>
              <a:gd name="connsiteX6" fmla="*/ 210880 w 271801"/>
              <a:gd name="connsiteY6" fmla="*/ 159365 h 275415"/>
              <a:gd name="connsiteX7" fmla="*/ 220253 w 271801"/>
              <a:gd name="connsiteY7" fmla="*/ 98442 h 275415"/>
              <a:gd name="connsiteX8" fmla="*/ 234312 w 271801"/>
              <a:gd name="connsiteY8" fmla="*/ 56264 h 275415"/>
              <a:gd name="connsiteX9" fmla="*/ 238998 w 271801"/>
              <a:gd name="connsiteY9" fmla="*/ 42204 h 275415"/>
              <a:gd name="connsiteX10" fmla="*/ 257743 w 271801"/>
              <a:gd name="connsiteY10" fmla="*/ 14086 h 275415"/>
              <a:gd name="connsiteX11" fmla="*/ 271801 w 271801"/>
              <a:gd name="connsiteY11" fmla="*/ 27 h 275415"/>
              <a:gd name="connsiteX0" fmla="*/ 0 w 271801"/>
              <a:gd name="connsiteY0" fmla="*/ 79669 h 275388"/>
              <a:gd name="connsiteX1" fmla="*/ 32804 w 271801"/>
              <a:gd name="connsiteY1" fmla="*/ 126533 h 275388"/>
              <a:gd name="connsiteX2" fmla="*/ 60921 w 271801"/>
              <a:gd name="connsiteY2" fmla="*/ 192143 h 275388"/>
              <a:gd name="connsiteX3" fmla="*/ 112470 w 271801"/>
              <a:gd name="connsiteY3" fmla="*/ 267126 h 275388"/>
              <a:gd name="connsiteX4" fmla="*/ 164018 w 271801"/>
              <a:gd name="connsiteY4" fmla="*/ 271812 h 275388"/>
              <a:gd name="connsiteX5" fmla="*/ 192135 w 271801"/>
              <a:gd name="connsiteY5" fmla="*/ 234321 h 275388"/>
              <a:gd name="connsiteX6" fmla="*/ 210880 w 271801"/>
              <a:gd name="connsiteY6" fmla="*/ 159338 h 275388"/>
              <a:gd name="connsiteX7" fmla="*/ 220253 w 271801"/>
              <a:gd name="connsiteY7" fmla="*/ 98415 h 275388"/>
              <a:gd name="connsiteX8" fmla="*/ 234312 w 271801"/>
              <a:gd name="connsiteY8" fmla="*/ 56237 h 275388"/>
              <a:gd name="connsiteX9" fmla="*/ 257743 w 271801"/>
              <a:gd name="connsiteY9" fmla="*/ 14059 h 275388"/>
              <a:gd name="connsiteX10" fmla="*/ 271801 w 271801"/>
              <a:gd name="connsiteY10" fmla="*/ 0 h 275388"/>
              <a:gd name="connsiteX0" fmla="*/ 0 w 257743"/>
              <a:gd name="connsiteY0" fmla="*/ 65610 h 261329"/>
              <a:gd name="connsiteX1" fmla="*/ 32804 w 257743"/>
              <a:gd name="connsiteY1" fmla="*/ 112474 h 261329"/>
              <a:gd name="connsiteX2" fmla="*/ 60921 w 257743"/>
              <a:gd name="connsiteY2" fmla="*/ 178084 h 261329"/>
              <a:gd name="connsiteX3" fmla="*/ 112470 w 257743"/>
              <a:gd name="connsiteY3" fmla="*/ 253067 h 261329"/>
              <a:gd name="connsiteX4" fmla="*/ 164018 w 257743"/>
              <a:gd name="connsiteY4" fmla="*/ 257753 h 261329"/>
              <a:gd name="connsiteX5" fmla="*/ 192135 w 257743"/>
              <a:gd name="connsiteY5" fmla="*/ 220262 h 261329"/>
              <a:gd name="connsiteX6" fmla="*/ 210880 w 257743"/>
              <a:gd name="connsiteY6" fmla="*/ 145279 h 261329"/>
              <a:gd name="connsiteX7" fmla="*/ 220253 w 257743"/>
              <a:gd name="connsiteY7" fmla="*/ 84356 h 261329"/>
              <a:gd name="connsiteX8" fmla="*/ 234312 w 257743"/>
              <a:gd name="connsiteY8" fmla="*/ 42178 h 261329"/>
              <a:gd name="connsiteX9" fmla="*/ 257743 w 257743"/>
              <a:gd name="connsiteY9" fmla="*/ 0 h 261329"/>
              <a:gd name="connsiteX0" fmla="*/ 0 w 234312"/>
              <a:gd name="connsiteY0" fmla="*/ 23432 h 219151"/>
              <a:gd name="connsiteX1" fmla="*/ 32804 w 234312"/>
              <a:gd name="connsiteY1" fmla="*/ 70296 h 219151"/>
              <a:gd name="connsiteX2" fmla="*/ 60921 w 234312"/>
              <a:gd name="connsiteY2" fmla="*/ 135906 h 219151"/>
              <a:gd name="connsiteX3" fmla="*/ 112470 w 234312"/>
              <a:gd name="connsiteY3" fmla="*/ 210889 h 219151"/>
              <a:gd name="connsiteX4" fmla="*/ 164018 w 234312"/>
              <a:gd name="connsiteY4" fmla="*/ 215575 h 219151"/>
              <a:gd name="connsiteX5" fmla="*/ 192135 w 234312"/>
              <a:gd name="connsiteY5" fmla="*/ 178084 h 219151"/>
              <a:gd name="connsiteX6" fmla="*/ 210880 w 234312"/>
              <a:gd name="connsiteY6" fmla="*/ 103101 h 219151"/>
              <a:gd name="connsiteX7" fmla="*/ 220253 w 234312"/>
              <a:gd name="connsiteY7" fmla="*/ 42178 h 219151"/>
              <a:gd name="connsiteX8" fmla="*/ 234312 w 234312"/>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20253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48828 w 269237"/>
              <a:gd name="connsiteY7" fmla="*/ 42178 h 219151"/>
              <a:gd name="connsiteX8" fmla="*/ 269237 w 269237"/>
              <a:gd name="connsiteY8"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10880 w 269237"/>
              <a:gd name="connsiteY6" fmla="*/ 103101 h 219151"/>
              <a:gd name="connsiteX7" fmla="*/ 269237 w 269237"/>
              <a:gd name="connsiteY7" fmla="*/ 0 h 219151"/>
              <a:gd name="connsiteX0" fmla="*/ 0 w 269237"/>
              <a:gd name="connsiteY0" fmla="*/ 23432 h 219151"/>
              <a:gd name="connsiteX1" fmla="*/ 32804 w 269237"/>
              <a:gd name="connsiteY1" fmla="*/ 70296 h 219151"/>
              <a:gd name="connsiteX2" fmla="*/ 60921 w 269237"/>
              <a:gd name="connsiteY2" fmla="*/ 135906 h 219151"/>
              <a:gd name="connsiteX3" fmla="*/ 112470 w 269237"/>
              <a:gd name="connsiteY3" fmla="*/ 210889 h 219151"/>
              <a:gd name="connsiteX4" fmla="*/ 164018 w 269237"/>
              <a:gd name="connsiteY4" fmla="*/ 215575 h 219151"/>
              <a:gd name="connsiteX5" fmla="*/ 192135 w 269237"/>
              <a:gd name="connsiteY5" fmla="*/ 178084 h 219151"/>
              <a:gd name="connsiteX6" fmla="*/ 242630 w 269237"/>
              <a:gd name="connsiteY6" fmla="*/ 103101 h 219151"/>
              <a:gd name="connsiteX7" fmla="*/ 269237 w 269237"/>
              <a:gd name="connsiteY7"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192135 w 269237"/>
              <a:gd name="connsiteY4" fmla="*/ 178084 h 219151"/>
              <a:gd name="connsiteX5" fmla="*/ 242630 w 269237"/>
              <a:gd name="connsiteY5" fmla="*/ 103101 h 219151"/>
              <a:gd name="connsiteX6" fmla="*/ 269237 w 269237"/>
              <a:gd name="connsiteY6" fmla="*/ 0 h 219151"/>
              <a:gd name="connsiteX0" fmla="*/ 0 w 269237"/>
              <a:gd name="connsiteY0" fmla="*/ 23432 h 219151"/>
              <a:gd name="connsiteX1" fmla="*/ 60921 w 269237"/>
              <a:gd name="connsiteY1" fmla="*/ 135906 h 219151"/>
              <a:gd name="connsiteX2" fmla="*/ 112470 w 269237"/>
              <a:gd name="connsiteY2" fmla="*/ 210889 h 219151"/>
              <a:gd name="connsiteX3" fmla="*/ 164018 w 269237"/>
              <a:gd name="connsiteY3" fmla="*/ 215575 h 219151"/>
              <a:gd name="connsiteX4" fmla="*/ 242630 w 269237"/>
              <a:gd name="connsiteY4" fmla="*/ 103101 h 219151"/>
              <a:gd name="connsiteX5" fmla="*/ 269237 w 269237"/>
              <a:gd name="connsiteY5" fmla="*/ 0 h 219151"/>
              <a:gd name="connsiteX0" fmla="*/ 0 w 269237"/>
              <a:gd name="connsiteY0" fmla="*/ 23432 h 216439"/>
              <a:gd name="connsiteX1" fmla="*/ 60921 w 269237"/>
              <a:gd name="connsiteY1" fmla="*/ 135906 h 216439"/>
              <a:gd name="connsiteX2" fmla="*/ 112470 w 269237"/>
              <a:gd name="connsiteY2" fmla="*/ 210889 h 216439"/>
              <a:gd name="connsiteX3" fmla="*/ 179893 w 269237"/>
              <a:gd name="connsiteY3" fmla="*/ 209225 h 216439"/>
              <a:gd name="connsiteX4" fmla="*/ 242630 w 269237"/>
              <a:gd name="connsiteY4" fmla="*/ 103101 h 216439"/>
              <a:gd name="connsiteX5" fmla="*/ 269237 w 269237"/>
              <a:gd name="connsiteY5" fmla="*/ 0 h 216439"/>
              <a:gd name="connsiteX0" fmla="*/ 0 w 269237"/>
              <a:gd name="connsiteY0" fmla="*/ 23432 h 224770"/>
              <a:gd name="connsiteX1" fmla="*/ 112470 w 269237"/>
              <a:gd name="connsiteY1" fmla="*/ 210889 h 224770"/>
              <a:gd name="connsiteX2" fmla="*/ 179893 w 269237"/>
              <a:gd name="connsiteY2" fmla="*/ 209225 h 224770"/>
              <a:gd name="connsiteX3" fmla="*/ 242630 w 269237"/>
              <a:gd name="connsiteY3" fmla="*/ 103101 h 224770"/>
              <a:gd name="connsiteX4" fmla="*/ 269237 w 269237"/>
              <a:gd name="connsiteY4" fmla="*/ 0 h 224770"/>
              <a:gd name="connsiteX0" fmla="*/ 0 w 326387"/>
              <a:gd name="connsiteY0" fmla="*/ 20257 h 225005"/>
              <a:gd name="connsiteX1" fmla="*/ 169620 w 326387"/>
              <a:gd name="connsiteY1" fmla="*/ 210889 h 225005"/>
              <a:gd name="connsiteX2" fmla="*/ 237043 w 326387"/>
              <a:gd name="connsiteY2" fmla="*/ 209225 h 225005"/>
              <a:gd name="connsiteX3" fmla="*/ 299780 w 326387"/>
              <a:gd name="connsiteY3" fmla="*/ 103101 h 225005"/>
              <a:gd name="connsiteX4" fmla="*/ 326387 w 326387"/>
              <a:gd name="connsiteY4" fmla="*/ 0 h 225005"/>
              <a:gd name="connsiteX0" fmla="*/ 0 w 326387"/>
              <a:gd name="connsiteY0" fmla="*/ 20257 h 248665"/>
              <a:gd name="connsiteX1" fmla="*/ 121995 w 326387"/>
              <a:gd name="connsiteY1" fmla="*/ 239464 h 248665"/>
              <a:gd name="connsiteX2" fmla="*/ 237043 w 326387"/>
              <a:gd name="connsiteY2" fmla="*/ 209225 h 248665"/>
              <a:gd name="connsiteX3" fmla="*/ 299780 w 326387"/>
              <a:gd name="connsiteY3" fmla="*/ 103101 h 248665"/>
              <a:gd name="connsiteX4" fmla="*/ 326387 w 326387"/>
              <a:gd name="connsiteY4" fmla="*/ 0 h 248665"/>
              <a:gd name="connsiteX0" fmla="*/ 0 w 326387"/>
              <a:gd name="connsiteY0" fmla="*/ 20257 h 274585"/>
              <a:gd name="connsiteX1" fmla="*/ 121995 w 326387"/>
              <a:gd name="connsiteY1" fmla="*/ 239464 h 274585"/>
              <a:gd name="connsiteX2" fmla="*/ 208468 w 326387"/>
              <a:gd name="connsiteY2" fmla="*/ 272725 h 274585"/>
              <a:gd name="connsiteX3" fmla="*/ 299780 w 326387"/>
              <a:gd name="connsiteY3" fmla="*/ 103101 h 274585"/>
              <a:gd name="connsiteX4" fmla="*/ 326387 w 326387"/>
              <a:gd name="connsiteY4" fmla="*/ 0 h 274585"/>
              <a:gd name="connsiteX0" fmla="*/ 0 w 326387"/>
              <a:gd name="connsiteY0" fmla="*/ 20257 h 308311"/>
              <a:gd name="connsiteX1" fmla="*/ 125170 w 326387"/>
              <a:gd name="connsiteY1" fmla="*/ 293439 h 308311"/>
              <a:gd name="connsiteX2" fmla="*/ 208468 w 326387"/>
              <a:gd name="connsiteY2" fmla="*/ 272725 h 308311"/>
              <a:gd name="connsiteX3" fmla="*/ 299780 w 326387"/>
              <a:gd name="connsiteY3" fmla="*/ 103101 h 308311"/>
              <a:gd name="connsiteX4" fmla="*/ 326387 w 326387"/>
              <a:gd name="connsiteY4" fmla="*/ 0 h 308311"/>
              <a:gd name="connsiteX0" fmla="*/ 0 w 326387"/>
              <a:gd name="connsiteY0" fmla="*/ 20257 h 308311"/>
              <a:gd name="connsiteX1" fmla="*/ 125170 w 326387"/>
              <a:gd name="connsiteY1" fmla="*/ 293439 h 308311"/>
              <a:gd name="connsiteX2" fmla="*/ 208468 w 326387"/>
              <a:gd name="connsiteY2" fmla="*/ 272725 h 308311"/>
              <a:gd name="connsiteX3" fmla="*/ 326387 w 326387"/>
              <a:gd name="connsiteY3" fmla="*/ 0 h 308311"/>
              <a:gd name="connsiteX0" fmla="*/ 0 w 361312"/>
              <a:gd name="connsiteY0" fmla="*/ 20257 h 308311"/>
              <a:gd name="connsiteX1" fmla="*/ 125170 w 361312"/>
              <a:gd name="connsiteY1" fmla="*/ 293439 h 308311"/>
              <a:gd name="connsiteX2" fmla="*/ 208468 w 361312"/>
              <a:gd name="connsiteY2" fmla="*/ 272725 h 308311"/>
              <a:gd name="connsiteX3" fmla="*/ 361312 w 361312"/>
              <a:gd name="connsiteY3" fmla="*/ 0 h 308311"/>
            </a:gdLst>
            <a:ahLst/>
            <a:cxnLst>
              <a:cxn ang="0">
                <a:pos x="connsiteX0" y="connsiteY0"/>
              </a:cxn>
              <a:cxn ang="0">
                <a:pos x="connsiteX1" y="connsiteY1"/>
              </a:cxn>
              <a:cxn ang="0">
                <a:pos x="connsiteX2" y="connsiteY2"/>
              </a:cxn>
              <a:cxn ang="0">
                <a:pos x="connsiteX3" y="connsiteY3"/>
              </a:cxn>
            </a:cxnLst>
            <a:rect l="l" t="t" r="r" b="b"/>
            <a:pathLst>
              <a:path w="361312" h="308311">
                <a:moveTo>
                  <a:pt x="0" y="20257"/>
                </a:moveTo>
                <a:cubicBezTo>
                  <a:pt x="23431" y="59311"/>
                  <a:pt x="90425" y="251361"/>
                  <a:pt x="125170" y="293439"/>
                </a:cubicBezTo>
                <a:cubicBezTo>
                  <a:pt x="159915" y="335517"/>
                  <a:pt x="188664" y="275201"/>
                  <a:pt x="208468" y="272725"/>
                </a:cubicBezTo>
                <a:cubicBezTo>
                  <a:pt x="242004" y="223819"/>
                  <a:pt x="336746" y="56818"/>
                  <a:pt x="361312" y="0"/>
                </a:cubicBezTo>
              </a:path>
            </a:pathLst>
          </a:custGeom>
          <a:noFill/>
          <a:ln w="38100" cap="flat" cmpd="sng">
            <a:solidFill>
              <a:srgbClr val="3366FF">
                <a:alpha val="66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20" name="Curved Connector 19"/>
          <p:cNvCxnSpPr/>
          <p:nvPr/>
        </p:nvCxnSpPr>
        <p:spPr>
          <a:xfrm rot="5400000">
            <a:off x="5545343" y="6319920"/>
            <a:ext cx="571746" cy="12700"/>
          </a:xfrm>
          <a:prstGeom prst="curvedConnector3">
            <a:avLst>
              <a:gd name="adj1" fmla="val 86066"/>
            </a:avLst>
          </a:prstGeom>
          <a:noFill/>
          <a:ln w="38100" cap="flat" cmpd="sng">
            <a:solidFill>
              <a:srgbClr val="008000">
                <a:alpha val="66000"/>
              </a:srgbClr>
            </a:solidFill>
          </a:ln>
        </p:spPr>
        <p:style>
          <a:lnRef idx="1">
            <a:schemeClr val="accent1"/>
          </a:lnRef>
          <a:fillRef idx="3">
            <a:schemeClr val="accent1"/>
          </a:fillRef>
          <a:effectRef idx="2">
            <a:schemeClr val="accent1"/>
          </a:effectRef>
          <a:fontRef idx="minor">
            <a:schemeClr val="lt1"/>
          </a:fontRef>
        </p:style>
      </p:cxnSp>
      <p:sp>
        <p:nvSpPr>
          <p:cNvPr id="21" name="Freeform 20"/>
          <p:cNvSpPr/>
          <p:nvPr/>
        </p:nvSpPr>
        <p:spPr>
          <a:xfrm flipV="1">
            <a:off x="3884884" y="5454245"/>
            <a:ext cx="194590" cy="367522"/>
          </a:xfrm>
          <a:custGeom>
            <a:avLst/>
            <a:gdLst>
              <a:gd name="connsiteX0" fmla="*/ 0 w 271801"/>
              <a:gd name="connsiteY0" fmla="*/ 79696 h 277193"/>
              <a:gd name="connsiteX1" fmla="*/ 14059 w 271801"/>
              <a:gd name="connsiteY1" fmla="*/ 103128 h 277193"/>
              <a:gd name="connsiteX2" fmla="*/ 28118 w 271801"/>
              <a:gd name="connsiteY2" fmla="*/ 112501 h 277193"/>
              <a:gd name="connsiteX3" fmla="*/ 32804 w 271801"/>
              <a:gd name="connsiteY3" fmla="*/ 126560 h 277193"/>
              <a:gd name="connsiteX4" fmla="*/ 42176 w 271801"/>
              <a:gd name="connsiteY4" fmla="*/ 145306 h 277193"/>
              <a:gd name="connsiteX5" fmla="*/ 60921 w 271801"/>
              <a:gd name="connsiteY5" fmla="*/ 192170 h 277193"/>
              <a:gd name="connsiteX6" fmla="*/ 74980 w 271801"/>
              <a:gd name="connsiteY6" fmla="*/ 196856 h 277193"/>
              <a:gd name="connsiteX7" fmla="*/ 89038 w 271801"/>
              <a:gd name="connsiteY7" fmla="*/ 229661 h 277193"/>
              <a:gd name="connsiteX8" fmla="*/ 93725 w 271801"/>
              <a:gd name="connsiteY8" fmla="*/ 243721 h 277193"/>
              <a:gd name="connsiteX9" fmla="*/ 107783 w 271801"/>
              <a:gd name="connsiteY9" fmla="*/ 253094 h 277193"/>
              <a:gd name="connsiteX10" fmla="*/ 112470 w 271801"/>
              <a:gd name="connsiteY10" fmla="*/ 267153 h 277193"/>
              <a:gd name="connsiteX11" fmla="*/ 164018 w 271801"/>
              <a:gd name="connsiteY11" fmla="*/ 271839 h 277193"/>
              <a:gd name="connsiteX12" fmla="*/ 192135 w 271801"/>
              <a:gd name="connsiteY12" fmla="*/ 234348 h 277193"/>
              <a:gd name="connsiteX13" fmla="*/ 210880 w 271801"/>
              <a:gd name="connsiteY13" fmla="*/ 159365 h 277193"/>
              <a:gd name="connsiteX14" fmla="*/ 215567 w 271801"/>
              <a:gd name="connsiteY14" fmla="*/ 135933 h 277193"/>
              <a:gd name="connsiteX15" fmla="*/ 220253 w 271801"/>
              <a:gd name="connsiteY15" fmla="*/ 98442 h 277193"/>
              <a:gd name="connsiteX16" fmla="*/ 229625 w 271801"/>
              <a:gd name="connsiteY16" fmla="*/ 70323 h 277193"/>
              <a:gd name="connsiteX17" fmla="*/ 234312 w 271801"/>
              <a:gd name="connsiteY17" fmla="*/ 56264 h 277193"/>
              <a:gd name="connsiteX18" fmla="*/ 238998 w 271801"/>
              <a:gd name="connsiteY18" fmla="*/ 42204 h 277193"/>
              <a:gd name="connsiteX19" fmla="*/ 257743 w 271801"/>
              <a:gd name="connsiteY19" fmla="*/ 14086 h 277193"/>
              <a:gd name="connsiteX20" fmla="*/ 271801 w 271801"/>
              <a:gd name="connsiteY20" fmla="*/ 27 h 277193"/>
              <a:gd name="connsiteX0" fmla="*/ 0 w 271801"/>
              <a:gd name="connsiteY0" fmla="*/ 79696 h 277193"/>
              <a:gd name="connsiteX1" fmla="*/ 14059 w 271801"/>
              <a:gd name="connsiteY1" fmla="*/ 103128 h 277193"/>
              <a:gd name="connsiteX2" fmla="*/ 28118 w 271801"/>
              <a:gd name="connsiteY2" fmla="*/ 112501 h 277193"/>
              <a:gd name="connsiteX3" fmla="*/ 42176 w 271801"/>
              <a:gd name="connsiteY3" fmla="*/ 145306 h 277193"/>
              <a:gd name="connsiteX4" fmla="*/ 60921 w 271801"/>
              <a:gd name="connsiteY4" fmla="*/ 192170 h 277193"/>
              <a:gd name="connsiteX5" fmla="*/ 74980 w 271801"/>
              <a:gd name="connsiteY5" fmla="*/ 196856 h 277193"/>
              <a:gd name="connsiteX6" fmla="*/ 89038 w 271801"/>
              <a:gd name="connsiteY6" fmla="*/ 229661 h 277193"/>
              <a:gd name="connsiteX7" fmla="*/ 93725 w 271801"/>
              <a:gd name="connsiteY7" fmla="*/ 243721 h 277193"/>
              <a:gd name="connsiteX8" fmla="*/ 107783 w 271801"/>
              <a:gd name="connsiteY8" fmla="*/ 253094 h 277193"/>
              <a:gd name="connsiteX9" fmla="*/ 112470 w 271801"/>
              <a:gd name="connsiteY9" fmla="*/ 267153 h 277193"/>
              <a:gd name="connsiteX10" fmla="*/ 164018 w 271801"/>
              <a:gd name="connsiteY10" fmla="*/ 271839 h 277193"/>
              <a:gd name="connsiteX11" fmla="*/ 192135 w 271801"/>
              <a:gd name="connsiteY11" fmla="*/ 234348 h 277193"/>
              <a:gd name="connsiteX12" fmla="*/ 210880 w 271801"/>
              <a:gd name="connsiteY12" fmla="*/ 159365 h 277193"/>
              <a:gd name="connsiteX13" fmla="*/ 215567 w 271801"/>
              <a:gd name="connsiteY13" fmla="*/ 135933 h 277193"/>
              <a:gd name="connsiteX14" fmla="*/ 220253 w 271801"/>
              <a:gd name="connsiteY14" fmla="*/ 98442 h 277193"/>
              <a:gd name="connsiteX15" fmla="*/ 229625 w 271801"/>
              <a:gd name="connsiteY15" fmla="*/ 70323 h 277193"/>
              <a:gd name="connsiteX16" fmla="*/ 234312 w 271801"/>
              <a:gd name="connsiteY16" fmla="*/ 56264 h 277193"/>
              <a:gd name="connsiteX17" fmla="*/ 238998 w 271801"/>
              <a:gd name="connsiteY17" fmla="*/ 42204 h 277193"/>
              <a:gd name="connsiteX18" fmla="*/ 257743 w 271801"/>
              <a:gd name="connsiteY18" fmla="*/ 14086 h 277193"/>
              <a:gd name="connsiteX19" fmla="*/ 271801 w 271801"/>
              <a:gd name="connsiteY19" fmla="*/ 27 h 277193"/>
              <a:gd name="connsiteX0" fmla="*/ 0 w 271801"/>
              <a:gd name="connsiteY0" fmla="*/ 79696 h 277193"/>
              <a:gd name="connsiteX1" fmla="*/ 14059 w 271801"/>
              <a:gd name="connsiteY1" fmla="*/ 103128 h 277193"/>
              <a:gd name="connsiteX2" fmla="*/ 42176 w 271801"/>
              <a:gd name="connsiteY2" fmla="*/ 145306 h 277193"/>
              <a:gd name="connsiteX3" fmla="*/ 60921 w 271801"/>
              <a:gd name="connsiteY3" fmla="*/ 192170 h 277193"/>
              <a:gd name="connsiteX4" fmla="*/ 74980 w 271801"/>
              <a:gd name="connsiteY4" fmla="*/ 196856 h 277193"/>
              <a:gd name="connsiteX5" fmla="*/ 89038 w 271801"/>
              <a:gd name="connsiteY5" fmla="*/ 229661 h 277193"/>
              <a:gd name="connsiteX6" fmla="*/ 93725 w 271801"/>
              <a:gd name="connsiteY6" fmla="*/ 243721 h 277193"/>
              <a:gd name="connsiteX7" fmla="*/ 107783 w 271801"/>
              <a:gd name="connsiteY7" fmla="*/ 253094 h 277193"/>
              <a:gd name="connsiteX8" fmla="*/ 112470 w 271801"/>
              <a:gd name="connsiteY8" fmla="*/ 267153 h 277193"/>
              <a:gd name="connsiteX9" fmla="*/ 164018 w 271801"/>
              <a:gd name="connsiteY9" fmla="*/ 271839 h 277193"/>
              <a:gd name="connsiteX10" fmla="*/ 192135 w 271801"/>
              <a:gd name="connsiteY10" fmla="*/ 234348 h 277193"/>
              <a:gd name="connsiteX11" fmla="*/ 210880 w 271801"/>
              <a:gd name="connsiteY11" fmla="*/ 159365 h 277193"/>
              <a:gd name="connsiteX12" fmla="*/ 215567 w 271801"/>
              <a:gd name="connsiteY12" fmla="*/ 135933 h 277193"/>
              <a:gd name="connsiteX13" fmla="*/ 220253 w 271801"/>
              <a:gd name="connsiteY13" fmla="*/ 98442 h 277193"/>
              <a:gd name="connsiteX14" fmla="*/ 229625 w 271801"/>
              <a:gd name="connsiteY14" fmla="*/ 70323 h 277193"/>
              <a:gd name="connsiteX15" fmla="*/ 234312 w 271801"/>
              <a:gd name="connsiteY15" fmla="*/ 56264 h 277193"/>
              <a:gd name="connsiteX16" fmla="*/ 238998 w 271801"/>
              <a:gd name="connsiteY16" fmla="*/ 42204 h 277193"/>
              <a:gd name="connsiteX17" fmla="*/ 257743 w 271801"/>
              <a:gd name="connsiteY17" fmla="*/ 14086 h 277193"/>
              <a:gd name="connsiteX18" fmla="*/ 271801 w 271801"/>
              <a:gd name="connsiteY18" fmla="*/ 27 h 277193"/>
              <a:gd name="connsiteX0" fmla="*/ 0 w 271801"/>
              <a:gd name="connsiteY0" fmla="*/ 79696 h 277193"/>
              <a:gd name="connsiteX1" fmla="*/ 42176 w 271801"/>
              <a:gd name="connsiteY1" fmla="*/ 145306 h 277193"/>
              <a:gd name="connsiteX2" fmla="*/ 60921 w 271801"/>
              <a:gd name="connsiteY2" fmla="*/ 192170 h 277193"/>
              <a:gd name="connsiteX3" fmla="*/ 74980 w 271801"/>
              <a:gd name="connsiteY3" fmla="*/ 196856 h 277193"/>
              <a:gd name="connsiteX4" fmla="*/ 89038 w 271801"/>
              <a:gd name="connsiteY4" fmla="*/ 229661 h 277193"/>
              <a:gd name="connsiteX5" fmla="*/ 93725 w 271801"/>
              <a:gd name="connsiteY5" fmla="*/ 243721 h 277193"/>
              <a:gd name="connsiteX6" fmla="*/ 107783 w 271801"/>
              <a:gd name="connsiteY6" fmla="*/ 253094 h 277193"/>
              <a:gd name="connsiteX7" fmla="*/ 112470 w 271801"/>
              <a:gd name="connsiteY7" fmla="*/ 267153 h 277193"/>
              <a:gd name="connsiteX8" fmla="*/ 164018 w 271801"/>
              <a:gd name="connsiteY8" fmla="*/ 271839 h 277193"/>
              <a:gd name="connsiteX9" fmla="*/ 192135 w 271801"/>
              <a:gd name="connsiteY9" fmla="*/ 234348 h 277193"/>
              <a:gd name="connsiteX10" fmla="*/ 210880 w 271801"/>
              <a:gd name="connsiteY10" fmla="*/ 159365 h 277193"/>
              <a:gd name="connsiteX11" fmla="*/ 215567 w 271801"/>
              <a:gd name="connsiteY11" fmla="*/ 135933 h 277193"/>
              <a:gd name="connsiteX12" fmla="*/ 220253 w 271801"/>
              <a:gd name="connsiteY12" fmla="*/ 98442 h 277193"/>
              <a:gd name="connsiteX13" fmla="*/ 229625 w 271801"/>
              <a:gd name="connsiteY13" fmla="*/ 70323 h 277193"/>
              <a:gd name="connsiteX14" fmla="*/ 234312 w 271801"/>
              <a:gd name="connsiteY14" fmla="*/ 56264 h 277193"/>
              <a:gd name="connsiteX15" fmla="*/ 238998 w 271801"/>
              <a:gd name="connsiteY15" fmla="*/ 42204 h 277193"/>
              <a:gd name="connsiteX16" fmla="*/ 257743 w 271801"/>
              <a:gd name="connsiteY16" fmla="*/ 14086 h 277193"/>
              <a:gd name="connsiteX17" fmla="*/ 271801 w 271801"/>
              <a:gd name="connsiteY17" fmla="*/ 27 h 277193"/>
              <a:gd name="connsiteX0" fmla="*/ 0 w 271801"/>
              <a:gd name="connsiteY0" fmla="*/ 79696 h 277193"/>
              <a:gd name="connsiteX1" fmla="*/ 42176 w 271801"/>
              <a:gd name="connsiteY1" fmla="*/ 145306 h 277193"/>
              <a:gd name="connsiteX2" fmla="*/ 60921 w 271801"/>
              <a:gd name="connsiteY2" fmla="*/ 192170 h 277193"/>
              <a:gd name="connsiteX3" fmla="*/ 89038 w 271801"/>
              <a:gd name="connsiteY3" fmla="*/ 229661 h 277193"/>
              <a:gd name="connsiteX4" fmla="*/ 93725 w 271801"/>
              <a:gd name="connsiteY4" fmla="*/ 243721 h 277193"/>
              <a:gd name="connsiteX5" fmla="*/ 107783 w 271801"/>
              <a:gd name="connsiteY5" fmla="*/ 253094 h 277193"/>
              <a:gd name="connsiteX6" fmla="*/ 112470 w 271801"/>
              <a:gd name="connsiteY6" fmla="*/ 267153 h 277193"/>
              <a:gd name="connsiteX7" fmla="*/ 164018 w 271801"/>
              <a:gd name="connsiteY7" fmla="*/ 271839 h 277193"/>
              <a:gd name="connsiteX8" fmla="*/ 192135 w 271801"/>
              <a:gd name="connsiteY8" fmla="*/ 234348 h 277193"/>
              <a:gd name="connsiteX9" fmla="*/ 210880 w 271801"/>
              <a:gd name="connsiteY9" fmla="*/ 159365 h 277193"/>
              <a:gd name="connsiteX10" fmla="*/ 215567 w 271801"/>
              <a:gd name="connsiteY10" fmla="*/ 135933 h 277193"/>
              <a:gd name="connsiteX11" fmla="*/ 220253 w 271801"/>
              <a:gd name="connsiteY11" fmla="*/ 98442 h 277193"/>
              <a:gd name="connsiteX12" fmla="*/ 229625 w 271801"/>
              <a:gd name="connsiteY12" fmla="*/ 70323 h 277193"/>
              <a:gd name="connsiteX13" fmla="*/ 234312 w 271801"/>
              <a:gd name="connsiteY13" fmla="*/ 56264 h 277193"/>
              <a:gd name="connsiteX14" fmla="*/ 238998 w 271801"/>
              <a:gd name="connsiteY14" fmla="*/ 42204 h 277193"/>
              <a:gd name="connsiteX15" fmla="*/ 257743 w 271801"/>
              <a:gd name="connsiteY15" fmla="*/ 14086 h 277193"/>
              <a:gd name="connsiteX16" fmla="*/ 271801 w 271801"/>
              <a:gd name="connsiteY16" fmla="*/ 27 h 277193"/>
              <a:gd name="connsiteX0" fmla="*/ 0 w 271801"/>
              <a:gd name="connsiteY0" fmla="*/ 79696 h 272815"/>
              <a:gd name="connsiteX1" fmla="*/ 42176 w 271801"/>
              <a:gd name="connsiteY1" fmla="*/ 145306 h 272815"/>
              <a:gd name="connsiteX2" fmla="*/ 60921 w 271801"/>
              <a:gd name="connsiteY2" fmla="*/ 192170 h 272815"/>
              <a:gd name="connsiteX3" fmla="*/ 89038 w 271801"/>
              <a:gd name="connsiteY3" fmla="*/ 229661 h 272815"/>
              <a:gd name="connsiteX4" fmla="*/ 93725 w 271801"/>
              <a:gd name="connsiteY4" fmla="*/ 243721 h 272815"/>
              <a:gd name="connsiteX5" fmla="*/ 112470 w 271801"/>
              <a:gd name="connsiteY5" fmla="*/ 267153 h 272815"/>
              <a:gd name="connsiteX6" fmla="*/ 164018 w 271801"/>
              <a:gd name="connsiteY6" fmla="*/ 271839 h 272815"/>
              <a:gd name="connsiteX7" fmla="*/ 192135 w 271801"/>
              <a:gd name="connsiteY7" fmla="*/ 234348 h 272815"/>
              <a:gd name="connsiteX8" fmla="*/ 210880 w 271801"/>
              <a:gd name="connsiteY8" fmla="*/ 159365 h 272815"/>
              <a:gd name="connsiteX9" fmla="*/ 215567 w 271801"/>
              <a:gd name="connsiteY9" fmla="*/ 135933 h 272815"/>
              <a:gd name="connsiteX10" fmla="*/ 220253 w 271801"/>
              <a:gd name="connsiteY10" fmla="*/ 98442 h 272815"/>
              <a:gd name="connsiteX11" fmla="*/ 229625 w 271801"/>
              <a:gd name="connsiteY11" fmla="*/ 70323 h 272815"/>
              <a:gd name="connsiteX12" fmla="*/ 234312 w 271801"/>
              <a:gd name="connsiteY12" fmla="*/ 56264 h 272815"/>
              <a:gd name="connsiteX13" fmla="*/ 238998 w 271801"/>
              <a:gd name="connsiteY13" fmla="*/ 42204 h 272815"/>
              <a:gd name="connsiteX14" fmla="*/ 257743 w 271801"/>
              <a:gd name="connsiteY14" fmla="*/ 14086 h 272815"/>
              <a:gd name="connsiteX15" fmla="*/ 271801 w 271801"/>
              <a:gd name="connsiteY15" fmla="*/ 27 h 272815"/>
              <a:gd name="connsiteX0" fmla="*/ 0 w 271801"/>
              <a:gd name="connsiteY0" fmla="*/ 79696 h 273299"/>
              <a:gd name="connsiteX1" fmla="*/ 42176 w 271801"/>
              <a:gd name="connsiteY1" fmla="*/ 145306 h 273299"/>
              <a:gd name="connsiteX2" fmla="*/ 60921 w 271801"/>
              <a:gd name="connsiteY2" fmla="*/ 192170 h 273299"/>
              <a:gd name="connsiteX3" fmla="*/ 89038 w 271801"/>
              <a:gd name="connsiteY3" fmla="*/ 229661 h 273299"/>
              <a:gd name="connsiteX4" fmla="*/ 112470 w 271801"/>
              <a:gd name="connsiteY4" fmla="*/ 267153 h 273299"/>
              <a:gd name="connsiteX5" fmla="*/ 164018 w 271801"/>
              <a:gd name="connsiteY5" fmla="*/ 271839 h 273299"/>
              <a:gd name="connsiteX6" fmla="*/ 192135 w 271801"/>
              <a:gd name="connsiteY6" fmla="*/ 234348 h 273299"/>
              <a:gd name="connsiteX7" fmla="*/ 210880 w 271801"/>
              <a:gd name="connsiteY7" fmla="*/ 159365 h 273299"/>
              <a:gd name="connsiteX8" fmla="*/ 215567 w 271801"/>
              <a:gd name="connsiteY8" fmla="*/ 135933 h 273299"/>
              <a:gd name="connsiteX9" fmla="*/ 220253 w 271801"/>
              <a:gd name="connsiteY9" fmla="*/ 98442 h 273299"/>
              <a:gd name="connsiteX10" fmla="*/ 229625 w 271801"/>
              <a:gd name="connsiteY10" fmla="*/ 70323 h 273299"/>
              <a:gd name="connsiteX11" fmla="*/ 234312 w 271801"/>
              <a:gd name="connsiteY11" fmla="*/ 56264 h 273299"/>
              <a:gd name="connsiteX12" fmla="*/ 238998 w 271801"/>
              <a:gd name="connsiteY12" fmla="*/ 42204 h 273299"/>
              <a:gd name="connsiteX13" fmla="*/ 257743 w 271801"/>
              <a:gd name="connsiteY13" fmla="*/ 14086 h 273299"/>
              <a:gd name="connsiteX14" fmla="*/ 271801 w 271801"/>
              <a:gd name="connsiteY14" fmla="*/ 27 h 273299"/>
              <a:gd name="connsiteX0" fmla="*/ 0 w 271801"/>
              <a:gd name="connsiteY0" fmla="*/ 79696 h 271839"/>
              <a:gd name="connsiteX1" fmla="*/ 42176 w 271801"/>
              <a:gd name="connsiteY1" fmla="*/ 145306 h 271839"/>
              <a:gd name="connsiteX2" fmla="*/ 60921 w 271801"/>
              <a:gd name="connsiteY2" fmla="*/ 192170 h 271839"/>
              <a:gd name="connsiteX3" fmla="*/ 89038 w 271801"/>
              <a:gd name="connsiteY3" fmla="*/ 229661 h 271839"/>
              <a:gd name="connsiteX4" fmla="*/ 164018 w 271801"/>
              <a:gd name="connsiteY4" fmla="*/ 271839 h 271839"/>
              <a:gd name="connsiteX5" fmla="*/ 192135 w 271801"/>
              <a:gd name="connsiteY5" fmla="*/ 234348 h 271839"/>
              <a:gd name="connsiteX6" fmla="*/ 210880 w 271801"/>
              <a:gd name="connsiteY6" fmla="*/ 159365 h 271839"/>
              <a:gd name="connsiteX7" fmla="*/ 215567 w 271801"/>
              <a:gd name="connsiteY7" fmla="*/ 135933 h 271839"/>
              <a:gd name="connsiteX8" fmla="*/ 220253 w 271801"/>
              <a:gd name="connsiteY8" fmla="*/ 98442 h 271839"/>
              <a:gd name="connsiteX9" fmla="*/ 229625 w 271801"/>
              <a:gd name="connsiteY9" fmla="*/ 70323 h 271839"/>
              <a:gd name="connsiteX10" fmla="*/ 234312 w 271801"/>
              <a:gd name="connsiteY10" fmla="*/ 56264 h 271839"/>
              <a:gd name="connsiteX11" fmla="*/ 238998 w 271801"/>
              <a:gd name="connsiteY11" fmla="*/ 42204 h 271839"/>
              <a:gd name="connsiteX12" fmla="*/ 257743 w 271801"/>
              <a:gd name="connsiteY12" fmla="*/ 14086 h 271839"/>
              <a:gd name="connsiteX13" fmla="*/ 271801 w 271801"/>
              <a:gd name="connsiteY13"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15567 w 271801"/>
              <a:gd name="connsiteY6" fmla="*/ 135933 h 271839"/>
              <a:gd name="connsiteX7" fmla="*/ 220253 w 271801"/>
              <a:gd name="connsiteY7" fmla="*/ 98442 h 271839"/>
              <a:gd name="connsiteX8" fmla="*/ 229625 w 271801"/>
              <a:gd name="connsiteY8" fmla="*/ 70323 h 271839"/>
              <a:gd name="connsiteX9" fmla="*/ 234312 w 271801"/>
              <a:gd name="connsiteY9" fmla="*/ 56264 h 271839"/>
              <a:gd name="connsiteX10" fmla="*/ 238998 w 271801"/>
              <a:gd name="connsiteY10" fmla="*/ 42204 h 271839"/>
              <a:gd name="connsiteX11" fmla="*/ 257743 w 271801"/>
              <a:gd name="connsiteY11" fmla="*/ 14086 h 271839"/>
              <a:gd name="connsiteX12" fmla="*/ 271801 w 271801"/>
              <a:gd name="connsiteY12"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0253 w 271801"/>
              <a:gd name="connsiteY6" fmla="*/ 98442 h 271839"/>
              <a:gd name="connsiteX7" fmla="*/ 229625 w 271801"/>
              <a:gd name="connsiteY7" fmla="*/ 70323 h 271839"/>
              <a:gd name="connsiteX8" fmla="*/ 234312 w 271801"/>
              <a:gd name="connsiteY8" fmla="*/ 56264 h 271839"/>
              <a:gd name="connsiteX9" fmla="*/ 238998 w 271801"/>
              <a:gd name="connsiteY9" fmla="*/ 42204 h 271839"/>
              <a:gd name="connsiteX10" fmla="*/ 257743 w 271801"/>
              <a:gd name="connsiteY10" fmla="*/ 14086 h 271839"/>
              <a:gd name="connsiteX11" fmla="*/ 271801 w 271801"/>
              <a:gd name="connsiteY11" fmla="*/ 27 h 271839"/>
              <a:gd name="connsiteX0" fmla="*/ 0 w 271801"/>
              <a:gd name="connsiteY0" fmla="*/ 79696 h 271839"/>
              <a:gd name="connsiteX1" fmla="*/ 60921 w 271801"/>
              <a:gd name="connsiteY1" fmla="*/ 192170 h 271839"/>
              <a:gd name="connsiteX2" fmla="*/ 89038 w 271801"/>
              <a:gd name="connsiteY2" fmla="*/ 229661 h 271839"/>
              <a:gd name="connsiteX3" fmla="*/ 164018 w 271801"/>
              <a:gd name="connsiteY3" fmla="*/ 271839 h 271839"/>
              <a:gd name="connsiteX4" fmla="*/ 192135 w 271801"/>
              <a:gd name="connsiteY4" fmla="*/ 234348 h 271839"/>
              <a:gd name="connsiteX5" fmla="*/ 210880 w 271801"/>
              <a:gd name="connsiteY5" fmla="*/ 159365 h 271839"/>
              <a:gd name="connsiteX6" fmla="*/ 229625 w 271801"/>
              <a:gd name="connsiteY6" fmla="*/ 70323 h 271839"/>
              <a:gd name="connsiteX7" fmla="*/ 234312 w 271801"/>
              <a:gd name="connsiteY7" fmla="*/ 56264 h 271839"/>
              <a:gd name="connsiteX8" fmla="*/ 238998 w 271801"/>
              <a:gd name="connsiteY8" fmla="*/ 42204 h 271839"/>
              <a:gd name="connsiteX9" fmla="*/ 257743 w 271801"/>
              <a:gd name="connsiteY9" fmla="*/ 14086 h 271839"/>
              <a:gd name="connsiteX10" fmla="*/ 271801 w 271801"/>
              <a:gd name="connsiteY10" fmla="*/ 27 h 271839"/>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57743 w 271801"/>
              <a:gd name="connsiteY8" fmla="*/ 14059 h 271812"/>
              <a:gd name="connsiteX9" fmla="*/ 271801 w 271801"/>
              <a:gd name="connsiteY9"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34312 w 271801"/>
              <a:gd name="connsiteY7" fmla="*/ 56237 h 271812"/>
              <a:gd name="connsiteX8" fmla="*/ 271801 w 271801"/>
              <a:gd name="connsiteY8" fmla="*/ 0 h 271812"/>
              <a:gd name="connsiteX0" fmla="*/ 0 w 271801"/>
              <a:gd name="connsiteY0" fmla="*/ 79669 h 271812"/>
              <a:gd name="connsiteX1" fmla="*/ 60921 w 271801"/>
              <a:gd name="connsiteY1" fmla="*/ 192143 h 271812"/>
              <a:gd name="connsiteX2" fmla="*/ 89038 w 271801"/>
              <a:gd name="connsiteY2" fmla="*/ 229634 h 271812"/>
              <a:gd name="connsiteX3" fmla="*/ 164018 w 271801"/>
              <a:gd name="connsiteY3" fmla="*/ 271812 h 271812"/>
              <a:gd name="connsiteX4" fmla="*/ 192135 w 271801"/>
              <a:gd name="connsiteY4" fmla="*/ 234321 h 271812"/>
              <a:gd name="connsiteX5" fmla="*/ 210880 w 271801"/>
              <a:gd name="connsiteY5" fmla="*/ 159338 h 271812"/>
              <a:gd name="connsiteX6" fmla="*/ 229625 w 271801"/>
              <a:gd name="connsiteY6" fmla="*/ 70296 h 271812"/>
              <a:gd name="connsiteX7" fmla="*/ 271801 w 271801"/>
              <a:gd name="connsiteY7" fmla="*/ 0 h 271812"/>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18632 w 298298"/>
              <a:gd name="connsiteY4" fmla="*/ 243552 h 281043"/>
              <a:gd name="connsiteX5" fmla="*/ 237377 w 298298"/>
              <a:gd name="connsiteY5" fmla="*/ 168569 h 281043"/>
              <a:gd name="connsiteX6" fmla="*/ 256122 w 298298"/>
              <a:gd name="connsiteY6" fmla="*/ 79527 h 281043"/>
              <a:gd name="connsiteX7" fmla="*/ 298298 w 298298"/>
              <a:gd name="connsiteY7" fmla="*/ 9231 h 281043"/>
              <a:gd name="connsiteX0" fmla="*/ 0 w 298298"/>
              <a:gd name="connsiteY0" fmla="*/ 0 h 281043"/>
              <a:gd name="connsiteX1" fmla="*/ 87418 w 298298"/>
              <a:gd name="connsiteY1" fmla="*/ 201374 h 281043"/>
              <a:gd name="connsiteX2" fmla="*/ 115535 w 298298"/>
              <a:gd name="connsiteY2" fmla="*/ 238865 h 281043"/>
              <a:gd name="connsiteX3" fmla="*/ 190515 w 298298"/>
              <a:gd name="connsiteY3" fmla="*/ 281043 h 281043"/>
              <a:gd name="connsiteX4" fmla="*/ 237377 w 298298"/>
              <a:gd name="connsiteY4" fmla="*/ 168569 h 281043"/>
              <a:gd name="connsiteX5" fmla="*/ 256122 w 298298"/>
              <a:gd name="connsiteY5" fmla="*/ 79527 h 281043"/>
              <a:gd name="connsiteX6" fmla="*/ 298298 w 298298"/>
              <a:gd name="connsiteY6" fmla="*/ 9231 h 281043"/>
              <a:gd name="connsiteX0" fmla="*/ 0 w 298298"/>
              <a:gd name="connsiteY0" fmla="*/ 0 h 281564"/>
              <a:gd name="connsiteX1" fmla="*/ 87418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298298"/>
              <a:gd name="connsiteY0" fmla="*/ 0 h 281564"/>
              <a:gd name="connsiteX1" fmla="*/ 66219 w 298298"/>
              <a:gd name="connsiteY1" fmla="*/ 201374 h 281564"/>
              <a:gd name="connsiteX2" fmla="*/ 190515 w 298298"/>
              <a:gd name="connsiteY2" fmla="*/ 281043 h 281564"/>
              <a:gd name="connsiteX3" fmla="*/ 237377 w 298298"/>
              <a:gd name="connsiteY3" fmla="*/ 168569 h 281564"/>
              <a:gd name="connsiteX4" fmla="*/ 256122 w 298298"/>
              <a:gd name="connsiteY4" fmla="*/ 79527 h 281564"/>
              <a:gd name="connsiteX5" fmla="*/ 298298 w 298298"/>
              <a:gd name="connsiteY5" fmla="*/ 9231 h 281564"/>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9495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282619 w 324795"/>
              <a:gd name="connsiteY4" fmla="*/ 165252 h 367522"/>
              <a:gd name="connsiteX5" fmla="*/ 324795 w 324795"/>
              <a:gd name="connsiteY5" fmla="*/ 12406 h 367522"/>
              <a:gd name="connsiteX0" fmla="*/ 0 w 324795"/>
              <a:gd name="connsiteY0" fmla="*/ 0 h 367522"/>
              <a:gd name="connsiteX1" fmla="*/ 92716 w 324795"/>
              <a:gd name="connsiteY1" fmla="*/ 287099 h 367522"/>
              <a:gd name="connsiteX2" fmla="*/ 217012 w 324795"/>
              <a:gd name="connsiteY2" fmla="*/ 366768 h 367522"/>
              <a:gd name="connsiteX3" fmla="*/ 263874 w 324795"/>
              <a:gd name="connsiteY3" fmla="*/ 254294 h 367522"/>
              <a:gd name="connsiteX4" fmla="*/ 324795 w 324795"/>
              <a:gd name="connsiteY4" fmla="*/ 12406 h 367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795" h="367522">
                <a:moveTo>
                  <a:pt x="0" y="0"/>
                </a:moveTo>
                <a:cubicBezTo>
                  <a:pt x="12692" y="23432"/>
                  <a:pt x="56547" y="225971"/>
                  <a:pt x="92716" y="287099"/>
                </a:cubicBezTo>
                <a:cubicBezTo>
                  <a:pt x="128885" y="348227"/>
                  <a:pt x="192019" y="372236"/>
                  <a:pt x="217012" y="366768"/>
                </a:cubicBezTo>
                <a:cubicBezTo>
                  <a:pt x="242005" y="361301"/>
                  <a:pt x="245910" y="313354"/>
                  <a:pt x="263874" y="254294"/>
                </a:cubicBezTo>
                <a:cubicBezTo>
                  <a:pt x="281838" y="195234"/>
                  <a:pt x="312103" y="62799"/>
                  <a:pt x="324795" y="12406"/>
                </a:cubicBezTo>
              </a:path>
            </a:pathLst>
          </a:custGeom>
          <a:noFill/>
          <a:ln w="38100" cap="flat" cmpd="sng">
            <a:solidFill>
              <a:schemeClr val="accent4">
                <a:lumMod val="75000"/>
                <a:alpha val="66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lt1"/>
              </a:solidFill>
            </a:endParaRPr>
          </a:p>
        </p:txBody>
      </p:sp>
      <p:cxnSp>
        <p:nvCxnSpPr>
          <p:cNvPr id="22" name="Curved Connector 21"/>
          <p:cNvCxnSpPr/>
          <p:nvPr/>
        </p:nvCxnSpPr>
        <p:spPr>
          <a:xfrm rot="16200000" flipH="1">
            <a:off x="2043794" y="4446239"/>
            <a:ext cx="571746" cy="12700"/>
          </a:xfrm>
          <a:prstGeom prst="curvedConnector3">
            <a:avLst>
              <a:gd name="adj1" fmla="val 86066"/>
            </a:avLst>
          </a:prstGeom>
          <a:noFill/>
          <a:ln w="38100" cap="flat" cmpd="sng">
            <a:solidFill>
              <a:srgbClr val="FF0000">
                <a:alpha val="35000"/>
              </a:srgbClr>
            </a:solidFill>
          </a:ln>
        </p:spPr>
        <p:style>
          <a:lnRef idx="1">
            <a:schemeClr val="accent1"/>
          </a:lnRef>
          <a:fillRef idx="3">
            <a:schemeClr val="accent1"/>
          </a:fillRef>
          <a:effectRef idx="2">
            <a:schemeClr val="accent1"/>
          </a:effectRef>
          <a:fontRef idx="minor">
            <a:schemeClr val="lt1"/>
          </a:fontRef>
        </p:style>
      </p:cxnSp>
      <p:pic>
        <p:nvPicPr>
          <p:cNvPr id="23" name="Picture 22" descr="michaels.png"/>
          <p:cNvPicPr>
            <a:picLocks noChangeAspect="1"/>
          </p:cNvPicPr>
          <p:nvPr/>
        </p:nvPicPr>
        <p:blipFill rotWithShape="1">
          <a:blip r:embed="rId4">
            <a:extLst>
              <a:ext uri="{28A0092B-C50C-407E-A947-70E740481C1C}">
                <a14:useLocalDpi xmlns:a14="http://schemas.microsoft.com/office/drawing/2010/main" val="0"/>
              </a:ext>
            </a:extLst>
          </a:blip>
          <a:srcRect r="75319"/>
          <a:stretch/>
        </p:blipFill>
        <p:spPr>
          <a:xfrm>
            <a:off x="1115245" y="4946956"/>
            <a:ext cx="642025" cy="872783"/>
          </a:xfrm>
          <a:prstGeom prst="rect">
            <a:avLst/>
          </a:prstGeom>
          <a:ln>
            <a:noFill/>
          </a:ln>
          <a:effectLst>
            <a:outerShdw blurRad="292100" dist="139700" dir="2700000" algn="tl" rotWithShape="0">
              <a:srgbClr val="333333">
                <a:alpha val="65000"/>
              </a:srgbClr>
            </a:outerShdw>
          </a:effectLst>
        </p:spPr>
      </p:pic>
      <p:sp>
        <p:nvSpPr>
          <p:cNvPr id="24" name="TextBox 23"/>
          <p:cNvSpPr txBox="1"/>
          <p:nvPr/>
        </p:nvSpPr>
        <p:spPr>
          <a:xfrm>
            <a:off x="0" y="4926466"/>
            <a:ext cx="1115245" cy="923330"/>
          </a:xfrm>
          <a:prstGeom prst="rect">
            <a:avLst/>
          </a:prstGeom>
          <a:noFill/>
        </p:spPr>
        <p:txBody>
          <a:bodyPr wrap="square" rtlCol="0">
            <a:spAutoFit/>
          </a:bodyPr>
          <a:lstStyle/>
          <a:p>
            <a:r>
              <a:rPr lang="en-GB" dirty="0" smtClean="0"/>
              <a:t>OCR</a:t>
            </a:r>
          </a:p>
          <a:p>
            <a:r>
              <a:rPr lang="en-GB" dirty="0" smtClean="0"/>
              <a:t>Shape</a:t>
            </a:r>
          </a:p>
          <a:p>
            <a:r>
              <a:rPr lang="en-GB" dirty="0" smtClean="0"/>
              <a:t>Matching</a:t>
            </a:r>
            <a:endParaRPr lang="en-GB" dirty="0"/>
          </a:p>
        </p:txBody>
      </p:sp>
      <p:cxnSp>
        <p:nvCxnSpPr>
          <p:cNvPr id="26" name="Straight Connector 25"/>
          <p:cNvCxnSpPr/>
          <p:nvPr/>
        </p:nvCxnSpPr>
        <p:spPr>
          <a:xfrm>
            <a:off x="2009358" y="4445776"/>
            <a:ext cx="0" cy="2150476"/>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23" idx="3"/>
          </p:cNvCxnSpPr>
          <p:nvPr/>
        </p:nvCxnSpPr>
        <p:spPr>
          <a:xfrm>
            <a:off x="1757270" y="5383348"/>
            <a:ext cx="25208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endCxn id="12" idx="1"/>
          </p:cNvCxnSpPr>
          <p:nvPr/>
        </p:nvCxnSpPr>
        <p:spPr>
          <a:xfrm>
            <a:off x="2009358" y="4445776"/>
            <a:ext cx="24300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a:endCxn id="11" idx="1"/>
          </p:cNvCxnSpPr>
          <p:nvPr/>
        </p:nvCxnSpPr>
        <p:spPr>
          <a:xfrm>
            <a:off x="2009358" y="5009823"/>
            <a:ext cx="97922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endCxn id="10" idx="1"/>
          </p:cNvCxnSpPr>
          <p:nvPr/>
        </p:nvCxnSpPr>
        <p:spPr>
          <a:xfrm>
            <a:off x="2009358" y="5526341"/>
            <a:ext cx="173247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9" idx="1"/>
          </p:cNvCxnSpPr>
          <p:nvPr/>
        </p:nvCxnSpPr>
        <p:spPr>
          <a:xfrm>
            <a:off x="2009358" y="6022743"/>
            <a:ext cx="257232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a:off x="2009358" y="6507639"/>
            <a:ext cx="346087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a:stCxn id="12" idx="3"/>
            <a:endCxn id="7" idx="1"/>
          </p:cNvCxnSpPr>
          <p:nvPr/>
        </p:nvCxnSpPr>
        <p:spPr>
          <a:xfrm>
            <a:off x="2675866" y="4445776"/>
            <a:ext cx="4178257" cy="52261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5"/>
          <p:cNvCxnSpPr>
            <a:stCxn id="11" idx="3"/>
            <a:endCxn id="7" idx="1"/>
          </p:cNvCxnSpPr>
          <p:nvPr/>
        </p:nvCxnSpPr>
        <p:spPr>
          <a:xfrm flipV="1">
            <a:off x="3412078" y="4968394"/>
            <a:ext cx="3442045" cy="414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55"/>
          <p:cNvCxnSpPr>
            <a:stCxn id="10" idx="3"/>
            <a:endCxn id="7" idx="1"/>
          </p:cNvCxnSpPr>
          <p:nvPr/>
        </p:nvCxnSpPr>
        <p:spPr>
          <a:xfrm flipV="1">
            <a:off x="4165328" y="4968394"/>
            <a:ext cx="2688795" cy="5579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Straight Arrow Connector 55"/>
          <p:cNvCxnSpPr>
            <a:stCxn id="9" idx="3"/>
            <a:endCxn id="7" idx="1"/>
          </p:cNvCxnSpPr>
          <p:nvPr/>
        </p:nvCxnSpPr>
        <p:spPr>
          <a:xfrm flipV="1">
            <a:off x="5005187" y="4968394"/>
            <a:ext cx="1848936" cy="105434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Straight Arrow Connector 55"/>
          <p:cNvCxnSpPr>
            <a:stCxn id="8" idx="3"/>
            <a:endCxn id="7" idx="1"/>
          </p:cNvCxnSpPr>
          <p:nvPr/>
        </p:nvCxnSpPr>
        <p:spPr>
          <a:xfrm flipV="1">
            <a:off x="5893729" y="4968394"/>
            <a:ext cx="960394" cy="135918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8275730" y="4741063"/>
            <a:ext cx="411070" cy="4584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000" i="1" dirty="0" smtClean="0">
                <a:solidFill>
                  <a:srgbClr val="000000"/>
                </a:solidFill>
                <a:latin typeface="American Typewriter"/>
                <a:cs typeface="American Typewriter"/>
              </a:rPr>
              <a:t>M</a:t>
            </a:r>
            <a:endParaRPr lang="en-GB" sz="2000" i="1" dirty="0">
              <a:solidFill>
                <a:srgbClr val="000000"/>
              </a:solidFill>
              <a:latin typeface="American Typewriter"/>
              <a:cs typeface="American Typewriter"/>
            </a:endParaRPr>
          </a:p>
        </p:txBody>
      </p:sp>
      <p:cxnSp>
        <p:nvCxnSpPr>
          <p:cNvPr id="78" name="Straight Arrow Connector 77"/>
          <p:cNvCxnSpPr>
            <a:stCxn id="7" idx="3"/>
            <a:endCxn id="77" idx="1"/>
          </p:cNvCxnSpPr>
          <p:nvPr/>
        </p:nvCxnSpPr>
        <p:spPr>
          <a:xfrm>
            <a:off x="7496148" y="4968394"/>
            <a:ext cx="779582" cy="19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017470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Known Object Detection</a:t>
            </a:r>
            <a:endParaRPr lang="en-GB" dirty="0"/>
          </a:p>
        </p:txBody>
      </p:sp>
      <p:pic>
        <p:nvPicPr>
          <p:cNvPr id="5" name="Picture 4" descr="pizza_box.jpg"/>
          <p:cNvPicPr>
            <a:picLocks noChangeAspect="1"/>
          </p:cNvPicPr>
          <p:nvPr/>
        </p:nvPicPr>
        <p:blipFill>
          <a:blip r:embed="rId3">
            <a:extLst>
              <a:ext uri="{BEBA8EAE-BF5A-486C-A8C5-ECC9F3942E4B}">
                <a14:imgProps xmlns:a14="http://schemas.microsoft.com/office/drawing/2010/main">
                  <a14:imgLayer r:embed="rId4">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3645500" y="1415954"/>
            <a:ext cx="1813395" cy="1828101"/>
          </a:xfrm>
          <a:prstGeom prst="rect">
            <a:avLst/>
          </a:prstGeom>
          <a:ln>
            <a:noFill/>
          </a:ln>
          <a:effectLst>
            <a:outerShdw blurRad="292100" dist="139700" dir="2700000" algn="tl" rotWithShape="0">
              <a:srgbClr val="333333">
                <a:alpha val="65000"/>
              </a:srgbClr>
            </a:outerShdw>
          </a:effectLst>
        </p:spPr>
      </p:pic>
      <p:pic>
        <p:nvPicPr>
          <p:cNvPr id="6" name="Picture 5" descr="pizza_box.jpg"/>
          <p:cNvPicPr>
            <a:picLocks noChangeAspect="1"/>
          </p:cNvPicPr>
          <p:nvPr/>
        </p:nvPicPr>
        <p:blipFill>
          <a:blip r:embed="rId3">
            <a:extLst>
              <a:ext uri="{BEBA8EAE-BF5A-486C-A8C5-ECC9F3942E4B}">
                <a14:imgProps xmlns:a14="http://schemas.microsoft.com/office/drawing/2010/main">
                  <a14:imgLayer r:embed="rId5">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1828764" y="2330005"/>
            <a:ext cx="908368" cy="915734"/>
          </a:xfrm>
          <a:prstGeom prst="rect">
            <a:avLst/>
          </a:prstGeom>
          <a:ln>
            <a:noFill/>
          </a:ln>
          <a:effectLst>
            <a:outerShdw blurRad="292100" dist="139700" dir="2700000" algn="tl" rotWithShape="0">
              <a:srgbClr val="333333">
                <a:alpha val="65000"/>
              </a:srgbClr>
            </a:outerShdw>
          </a:effectLst>
        </p:spPr>
      </p:pic>
      <p:pic>
        <p:nvPicPr>
          <p:cNvPr id="7" name="Picture 6" descr="pizza_box.jpg"/>
          <p:cNvPicPr>
            <a:picLocks noChangeAspect="1"/>
          </p:cNvPicPr>
          <p:nvPr/>
        </p:nvPicPr>
        <p:blipFill>
          <a:blip r:embed="rId3">
            <a:extLst>
              <a:ext uri="{BEBA8EAE-BF5A-486C-A8C5-ECC9F3942E4B}">
                <a14:imgProps xmlns:a14="http://schemas.microsoft.com/office/drawing/2010/main">
                  <a14:imgLayer r:embed="rId6">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rot="2243775">
            <a:off x="5074658" y="3608519"/>
            <a:ext cx="1813395" cy="1828101"/>
          </a:xfrm>
          <a:prstGeom prst="rect">
            <a:avLst/>
          </a:prstGeom>
          <a:ln>
            <a:noFill/>
          </a:ln>
          <a:effectLst>
            <a:outerShdw blurRad="292100" dist="139700" dir="2700000" algn="tl" rotWithShape="0">
              <a:srgbClr val="333333">
                <a:alpha val="65000"/>
              </a:srgbClr>
            </a:outerShdw>
          </a:effectLst>
        </p:spPr>
      </p:pic>
      <p:pic>
        <p:nvPicPr>
          <p:cNvPr id="8" name="Picture 7" descr="pizza_box.jpg"/>
          <p:cNvPicPr>
            <a:picLocks noChangeAspect="1"/>
          </p:cNvPicPr>
          <p:nvPr/>
        </p:nvPicPr>
        <p:blipFill>
          <a:blip r:embed="rId3">
            <a:extLst>
              <a:ext uri="{BEBA8EAE-BF5A-486C-A8C5-ECC9F3942E4B}">
                <a14:imgProps xmlns:a14="http://schemas.microsoft.com/office/drawing/2010/main">
                  <a14:imgLayer r:embed="rId7">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7082490" y="4576350"/>
            <a:ext cx="1813395" cy="1828101"/>
          </a:xfrm>
          <a:prstGeom prst="rect">
            <a:avLst/>
          </a:prstGeom>
          <a:ln>
            <a:noFill/>
          </a:ln>
          <a:effectLst>
            <a:outerShdw blurRad="292100" dist="139700" dir="2700000" algn="tl" rotWithShape="0">
              <a:srgbClr val="333333">
                <a:alpha val="65000"/>
              </a:srgbClr>
            </a:outerShdw>
          </a:effectLst>
          <a:scene3d>
            <a:camera prst="perspectiveContrastingLeftFacing" fov="5340000">
              <a:rot lat="624000" lon="1914000" rev="21024000"/>
            </a:camera>
            <a:lightRig rig="threePt" dir="t"/>
          </a:scene3d>
        </p:spPr>
      </p:pic>
      <p:pic>
        <p:nvPicPr>
          <p:cNvPr id="9" name="Picture 8" descr="pizza_box.jpg"/>
          <p:cNvPicPr>
            <a:picLocks noChangeAspect="1"/>
          </p:cNvPicPr>
          <p:nvPr/>
        </p:nvPicPr>
        <p:blipFill>
          <a:blip r:embed="rId3">
            <a:extLst>
              <a:ext uri="{BEBA8EAE-BF5A-486C-A8C5-ECC9F3942E4B}">
                <a14:imgProps xmlns:a14="http://schemas.microsoft.com/office/drawing/2010/main">
                  <a14:imgLayer r:embed="rId8">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rot="13732332">
            <a:off x="3773415" y="4967650"/>
            <a:ext cx="1356147" cy="1367145"/>
          </a:xfrm>
          <a:prstGeom prst="rect">
            <a:avLst/>
          </a:prstGeom>
          <a:ln>
            <a:noFill/>
          </a:ln>
          <a:effectLst>
            <a:outerShdw blurRad="292100" dist="139700" dir="2700000" algn="tl" rotWithShape="0">
              <a:srgbClr val="333333">
                <a:alpha val="65000"/>
              </a:srgbClr>
            </a:outerShdw>
          </a:effectLst>
          <a:scene3d>
            <a:camera prst="perspectiveContrastingLeftFacing" fov="7200000">
              <a:rot lat="3084000" lon="0" rev="18000000"/>
            </a:camera>
            <a:lightRig rig="threePt" dir="t"/>
          </a:scene3d>
        </p:spPr>
      </p:pic>
      <p:pic>
        <p:nvPicPr>
          <p:cNvPr id="11" name="Picture 10" descr="pizza_box.jpg"/>
          <p:cNvPicPr>
            <a:picLocks noChangeAspect="1"/>
          </p:cNvPicPr>
          <p:nvPr/>
        </p:nvPicPr>
        <p:blipFill>
          <a:blip r:embed="rId3">
            <a:extLst>
              <a:ext uri="{BEBA8EAE-BF5A-486C-A8C5-ECC9F3942E4B}">
                <a14:imgProps xmlns:a14="http://schemas.microsoft.com/office/drawing/2010/main">
                  <a14:imgLayer r:embed="rId9">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1544678" y="3775119"/>
            <a:ext cx="908368" cy="915734"/>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5711370" y="1674684"/>
            <a:ext cx="1192454" cy="461665"/>
          </a:xfrm>
          <a:prstGeom prst="rect">
            <a:avLst/>
          </a:prstGeom>
          <a:noFill/>
        </p:spPr>
        <p:txBody>
          <a:bodyPr wrap="none" rtlCol="0">
            <a:spAutoFit/>
          </a:bodyPr>
          <a:lstStyle/>
          <a:p>
            <a:r>
              <a:rPr lang="en-GB" sz="2400" dirty="0" smtClean="0"/>
              <a:t>Position</a:t>
            </a:r>
            <a:endParaRPr lang="en-GB" sz="2400" dirty="0"/>
          </a:p>
        </p:txBody>
      </p:sp>
      <p:sp>
        <p:nvSpPr>
          <p:cNvPr id="13" name="TextBox 12"/>
          <p:cNvSpPr txBox="1"/>
          <p:nvPr/>
        </p:nvSpPr>
        <p:spPr>
          <a:xfrm>
            <a:off x="2818080" y="2477377"/>
            <a:ext cx="827420" cy="461665"/>
          </a:xfrm>
          <a:prstGeom prst="rect">
            <a:avLst/>
          </a:prstGeom>
          <a:noFill/>
        </p:spPr>
        <p:txBody>
          <a:bodyPr wrap="none" rtlCol="0">
            <a:spAutoFit/>
          </a:bodyPr>
          <a:lstStyle/>
          <a:p>
            <a:r>
              <a:rPr lang="en-GB" sz="2400" dirty="0" smtClean="0"/>
              <a:t>Scale</a:t>
            </a:r>
            <a:endParaRPr lang="en-GB" sz="2400" dirty="0"/>
          </a:p>
        </p:txBody>
      </p:sp>
      <p:sp>
        <p:nvSpPr>
          <p:cNvPr id="14" name="TextBox 13"/>
          <p:cNvSpPr txBox="1"/>
          <p:nvPr/>
        </p:nvSpPr>
        <p:spPr>
          <a:xfrm>
            <a:off x="5276606" y="5875929"/>
            <a:ext cx="1627218" cy="461665"/>
          </a:xfrm>
          <a:prstGeom prst="rect">
            <a:avLst/>
          </a:prstGeom>
          <a:noFill/>
        </p:spPr>
        <p:txBody>
          <a:bodyPr wrap="none" rtlCol="0">
            <a:spAutoFit/>
          </a:bodyPr>
          <a:lstStyle/>
          <a:p>
            <a:r>
              <a:rPr lang="en-GB" sz="2400" dirty="0" smtClean="0"/>
              <a:t>Orientation</a:t>
            </a:r>
            <a:endParaRPr lang="en-GB" sz="2400" dirty="0"/>
          </a:p>
        </p:txBody>
      </p:sp>
      <p:sp>
        <p:nvSpPr>
          <p:cNvPr id="15" name="Rectangle 14"/>
          <p:cNvSpPr/>
          <p:nvPr/>
        </p:nvSpPr>
        <p:spPr>
          <a:xfrm>
            <a:off x="152425" y="4884647"/>
            <a:ext cx="2442890" cy="830997"/>
          </a:xfrm>
          <a:prstGeom prst="rect">
            <a:avLst/>
          </a:prstGeom>
        </p:spPr>
        <p:txBody>
          <a:bodyPr wrap="square">
            <a:spAutoFit/>
          </a:bodyPr>
          <a:lstStyle/>
          <a:p>
            <a:pPr lvl="1"/>
            <a:r>
              <a:rPr lang="en-GB" sz="2400" dirty="0" smtClean="0"/>
              <a:t>Brightness /</a:t>
            </a:r>
          </a:p>
          <a:p>
            <a:pPr lvl="1"/>
            <a:r>
              <a:rPr lang="en-GB" sz="2400" dirty="0" smtClean="0"/>
              <a:t>illumination</a:t>
            </a:r>
            <a:endParaRPr lang="en-GB" sz="2400" dirty="0"/>
          </a:p>
        </p:txBody>
      </p:sp>
      <p:pic>
        <p:nvPicPr>
          <p:cNvPr id="16" name="Picture 15" descr="pizza_box.jpg"/>
          <p:cNvPicPr>
            <a:picLocks noChangeAspect="1"/>
          </p:cNvPicPr>
          <p:nvPr/>
        </p:nvPicPr>
        <p:blipFill>
          <a:blip r:embed="rId10">
            <a:extLst>
              <a:ext uri="{BEBA8EAE-BF5A-486C-A8C5-ECC9F3942E4B}">
                <a14:imgProps xmlns:a14="http://schemas.microsoft.com/office/drawing/2010/main">
                  <a14:imgLayer r:embed="rId9">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Effect>
                      <a14:colorTemperature colorTemp="11200"/>
                    </a14:imgEffect>
                  </a14:imgLayer>
                </a14:imgProps>
              </a:ext>
              <a:ext uri="{28A0092B-C50C-407E-A947-70E740481C1C}">
                <a14:useLocalDpi xmlns:a14="http://schemas.microsoft.com/office/drawing/2010/main" val="0"/>
              </a:ext>
            </a:extLst>
          </a:blip>
          <a:stretch>
            <a:fillRect/>
          </a:stretch>
        </p:blipFill>
        <p:spPr>
          <a:xfrm>
            <a:off x="911384" y="5695858"/>
            <a:ext cx="908368" cy="915734"/>
          </a:xfrm>
          <a:prstGeom prst="rect">
            <a:avLst/>
          </a:prstGeom>
          <a:ln>
            <a:noFill/>
          </a:ln>
          <a:effectLst>
            <a:outerShdw blurRad="292100" dist="139700" dir="2700000" algn="tl" rotWithShape="0">
              <a:srgbClr val="333333">
                <a:alpha val="65000"/>
              </a:srgbClr>
            </a:outerShdw>
          </a:effectLst>
        </p:spPr>
      </p:pic>
      <p:pic>
        <p:nvPicPr>
          <p:cNvPr id="17" name="Picture 16" descr="pizza_box.jpg"/>
          <p:cNvPicPr>
            <a:picLocks noChangeAspect="1"/>
          </p:cNvPicPr>
          <p:nvPr/>
        </p:nvPicPr>
        <p:blipFill>
          <a:blip r:embed="rId11">
            <a:extLst>
              <a:ext uri="{BEBA8EAE-BF5A-486C-A8C5-ECC9F3942E4B}">
                <a14:imgProps xmlns:a14="http://schemas.microsoft.com/office/drawing/2010/main">
                  <a14:imgLayer r:embed="rId9">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Effect>
                      <a14:colorTemperature colorTemp="5300"/>
                    </a14:imgEffect>
                  </a14:imgLayer>
                </a14:imgProps>
              </a:ext>
              <a:ext uri="{28A0092B-C50C-407E-A947-70E740481C1C}">
                <a14:useLocalDpi xmlns:a14="http://schemas.microsoft.com/office/drawing/2010/main" val="0"/>
              </a:ext>
            </a:extLst>
          </a:blip>
          <a:stretch>
            <a:fillRect/>
          </a:stretch>
        </p:blipFill>
        <p:spPr>
          <a:xfrm>
            <a:off x="457200" y="3775119"/>
            <a:ext cx="908368" cy="91573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9815328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rapezoid 16"/>
          <p:cNvSpPr/>
          <p:nvPr/>
        </p:nvSpPr>
        <p:spPr>
          <a:xfrm>
            <a:off x="2393505" y="3970997"/>
            <a:ext cx="4423279" cy="2277484"/>
          </a:xfrm>
          <a:prstGeom prst="trapezoid">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Scale: Pyramid or Scale-Space</a:t>
            </a:r>
            <a:endParaRPr lang="en-GB" dirty="0"/>
          </a:p>
        </p:txBody>
      </p:sp>
      <p:sp>
        <p:nvSpPr>
          <p:cNvPr id="4" name="Trapezoid 3"/>
          <p:cNvSpPr/>
          <p:nvPr/>
        </p:nvSpPr>
        <p:spPr>
          <a:xfrm>
            <a:off x="3174513" y="3095042"/>
            <a:ext cx="2802871" cy="1445327"/>
          </a:xfrm>
          <a:prstGeom prst="trapezoid">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1" name="Straight Connector 10"/>
          <p:cNvCxnSpPr/>
          <p:nvPr/>
        </p:nvCxnSpPr>
        <p:spPr>
          <a:xfrm flipH="1" flipV="1">
            <a:off x="4605145" y="1591319"/>
            <a:ext cx="1605811" cy="23796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2970137" y="1591319"/>
            <a:ext cx="1635008" cy="237967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1097342" y="4925073"/>
            <a:ext cx="551203" cy="369332"/>
          </a:xfrm>
          <a:prstGeom prst="rect">
            <a:avLst/>
          </a:prstGeom>
          <a:noFill/>
        </p:spPr>
        <p:txBody>
          <a:bodyPr wrap="none" rtlCol="0">
            <a:spAutoFit/>
          </a:bodyPr>
          <a:lstStyle/>
          <a:p>
            <a:r>
              <a:rPr lang="en-GB" dirty="0" smtClean="0"/>
              <a:t>8 M</a:t>
            </a:r>
            <a:endParaRPr lang="en-GB" dirty="0"/>
          </a:p>
        </p:txBody>
      </p:sp>
      <p:sp>
        <p:nvSpPr>
          <p:cNvPr id="10" name="TextBox 9"/>
          <p:cNvSpPr txBox="1"/>
          <p:nvPr/>
        </p:nvSpPr>
        <p:spPr>
          <a:xfrm>
            <a:off x="1097342" y="3629624"/>
            <a:ext cx="551203" cy="369332"/>
          </a:xfrm>
          <a:prstGeom prst="rect">
            <a:avLst/>
          </a:prstGeom>
          <a:noFill/>
        </p:spPr>
        <p:txBody>
          <a:bodyPr wrap="none" rtlCol="0">
            <a:spAutoFit/>
          </a:bodyPr>
          <a:lstStyle/>
          <a:p>
            <a:r>
              <a:rPr lang="en-GB" dirty="0" smtClean="0"/>
              <a:t>2 M</a:t>
            </a:r>
          </a:p>
        </p:txBody>
      </p:sp>
      <p:sp>
        <p:nvSpPr>
          <p:cNvPr id="12" name="Trapezoid 11"/>
          <p:cNvSpPr/>
          <p:nvPr/>
        </p:nvSpPr>
        <p:spPr>
          <a:xfrm>
            <a:off x="3735893" y="2564430"/>
            <a:ext cx="1726155" cy="826042"/>
          </a:xfrm>
          <a:prstGeom prst="trapezoid">
            <a:avLst>
              <a:gd name="adj" fmla="val 26091"/>
            </a:avLst>
          </a:prstGeom>
          <a:solidFill>
            <a:schemeClr val="accent2"/>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V="1">
            <a:off x="2386206" y="1591319"/>
            <a:ext cx="2218939" cy="4657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4605145" y="1591319"/>
            <a:ext cx="2204340" cy="46571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097342" y="2792785"/>
            <a:ext cx="589186" cy="369332"/>
          </a:xfrm>
          <a:prstGeom prst="rect">
            <a:avLst/>
          </a:prstGeom>
          <a:noFill/>
        </p:spPr>
        <p:txBody>
          <a:bodyPr wrap="none" rtlCol="0">
            <a:spAutoFit/>
          </a:bodyPr>
          <a:lstStyle/>
          <a:p>
            <a:r>
              <a:rPr lang="en-GB" dirty="0" smtClean="0"/>
              <a:t>½ M</a:t>
            </a:r>
          </a:p>
        </p:txBody>
      </p:sp>
      <p:sp>
        <p:nvSpPr>
          <p:cNvPr id="5" name="TextBox 4"/>
          <p:cNvSpPr txBox="1"/>
          <p:nvPr/>
        </p:nvSpPr>
        <p:spPr>
          <a:xfrm>
            <a:off x="1097342" y="2293192"/>
            <a:ext cx="1234144" cy="369332"/>
          </a:xfrm>
          <a:prstGeom prst="rect">
            <a:avLst/>
          </a:prstGeom>
          <a:noFill/>
        </p:spPr>
        <p:txBody>
          <a:bodyPr wrap="none" rtlCol="0">
            <a:spAutoFit/>
          </a:bodyPr>
          <a:lstStyle/>
          <a:p>
            <a:r>
              <a:rPr lang="en-GB" b="1" dirty="0" smtClean="0"/>
              <a:t>Pixels</a:t>
            </a:r>
            <a:r>
              <a:rPr lang="en-GB" dirty="0" smtClean="0"/>
              <a:t>, </a:t>
            </a:r>
            <a:r>
              <a:rPr lang="en-GB" i="1" dirty="0" smtClean="0"/>
              <a:t>e.g.</a:t>
            </a:r>
            <a:endParaRPr lang="en-GB" i="1" dirty="0"/>
          </a:p>
        </p:txBody>
      </p:sp>
      <p:cxnSp>
        <p:nvCxnSpPr>
          <p:cNvPr id="9" name="Straight Arrow Connector 8"/>
          <p:cNvCxnSpPr>
            <a:stCxn id="13" idx="3"/>
            <a:endCxn id="12" idx="1"/>
          </p:cNvCxnSpPr>
          <p:nvPr/>
        </p:nvCxnSpPr>
        <p:spPr>
          <a:xfrm>
            <a:off x="1686528" y="2977451"/>
            <a:ext cx="2157126" cy="0"/>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4" idx="1"/>
          </p:cNvCxnSpPr>
          <p:nvPr/>
        </p:nvCxnSpPr>
        <p:spPr>
          <a:xfrm>
            <a:off x="1648545" y="3814290"/>
            <a:ext cx="1706634" cy="3416"/>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3" idx="3"/>
            <a:endCxn id="17" idx="1"/>
          </p:cNvCxnSpPr>
          <p:nvPr/>
        </p:nvCxnSpPr>
        <p:spPr>
          <a:xfrm>
            <a:off x="1648545" y="5109739"/>
            <a:ext cx="1029646" cy="0"/>
          </a:xfrm>
          <a:prstGeom prst="straightConnector1">
            <a:avLst/>
          </a:prstGeom>
          <a:ln>
            <a:solidFill>
              <a:schemeClr val="bg1">
                <a:lumMod val="65000"/>
              </a:schemeClr>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04802" y="5855732"/>
            <a:ext cx="1985079" cy="369332"/>
          </a:xfrm>
          <a:prstGeom prst="rect">
            <a:avLst/>
          </a:prstGeom>
          <a:noFill/>
        </p:spPr>
        <p:txBody>
          <a:bodyPr wrap="square" rtlCol="0">
            <a:spAutoFit/>
          </a:bodyPr>
          <a:lstStyle/>
          <a:p>
            <a:r>
              <a:rPr lang="en-GB" i="1" dirty="0" smtClean="0"/>
              <a:t>Half size = ¼ pixels</a:t>
            </a:r>
            <a:endParaRPr lang="en-GB" i="1" dirty="0"/>
          </a:p>
        </p:txBody>
      </p:sp>
      <p:sp>
        <p:nvSpPr>
          <p:cNvPr id="27" name="TextBox 26"/>
          <p:cNvSpPr txBox="1"/>
          <p:nvPr/>
        </p:nvSpPr>
        <p:spPr>
          <a:xfrm>
            <a:off x="7071073" y="5532565"/>
            <a:ext cx="2072927" cy="646331"/>
          </a:xfrm>
          <a:prstGeom prst="rect">
            <a:avLst/>
          </a:prstGeom>
          <a:noFill/>
        </p:spPr>
        <p:txBody>
          <a:bodyPr wrap="square" rtlCol="0">
            <a:spAutoFit/>
          </a:bodyPr>
          <a:lstStyle/>
          <a:p>
            <a:r>
              <a:rPr lang="en-GB" i="1" dirty="0" smtClean="0"/>
              <a:t>“Cheap” to repeat at various scales</a:t>
            </a:r>
            <a:endParaRPr lang="en-GB" i="1" dirty="0"/>
          </a:p>
        </p:txBody>
      </p:sp>
      <p:pic>
        <p:nvPicPr>
          <p:cNvPr id="6" name="Picture 5" descr="pizza_delivery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399" y="3970997"/>
            <a:ext cx="1080000" cy="1440000"/>
          </a:xfrm>
          <a:prstGeom prst="rect">
            <a:avLst/>
          </a:prstGeom>
          <a:ln>
            <a:noFill/>
          </a:ln>
          <a:effectLst>
            <a:outerShdw blurRad="292100" dist="139700" dir="2700000" algn="tl" rotWithShape="0">
              <a:srgbClr val="333333">
                <a:alpha val="65000"/>
              </a:srgbClr>
            </a:outerShdw>
          </a:effectLst>
        </p:spPr>
      </p:pic>
      <p:pic>
        <p:nvPicPr>
          <p:cNvPr id="24" name="Picture 23" descr="pizza_delivery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399" y="3095042"/>
            <a:ext cx="540000" cy="720000"/>
          </a:xfrm>
          <a:prstGeom prst="rect">
            <a:avLst/>
          </a:prstGeom>
          <a:ln>
            <a:noFill/>
          </a:ln>
          <a:effectLst>
            <a:outerShdw blurRad="292100" dist="139700" dir="2700000" algn="tl" rotWithShape="0">
              <a:srgbClr val="333333">
                <a:alpha val="65000"/>
              </a:srgbClr>
            </a:outerShdw>
          </a:effectLst>
        </p:spPr>
      </p:pic>
      <p:pic>
        <p:nvPicPr>
          <p:cNvPr id="26" name="Picture 25" descr="pizza_delivery_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8399" y="2564430"/>
            <a:ext cx="270000" cy="36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05052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Rectangle 144"/>
          <p:cNvSpPr/>
          <p:nvPr/>
        </p:nvSpPr>
        <p:spPr>
          <a:xfrm>
            <a:off x="3719967" y="1909024"/>
            <a:ext cx="5217658" cy="463739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sp>
        <p:nvSpPr>
          <p:cNvPr id="2" name="Title 1"/>
          <p:cNvSpPr>
            <a:spLocks noGrp="1"/>
          </p:cNvSpPr>
          <p:nvPr>
            <p:ph type="title"/>
          </p:nvPr>
        </p:nvSpPr>
        <p:spPr/>
        <p:txBody>
          <a:bodyPr>
            <a:normAutofit fontScale="90000"/>
          </a:bodyPr>
          <a:lstStyle/>
          <a:p>
            <a:r>
              <a:rPr lang="en-GB" dirty="0" smtClean="0"/>
              <a:t>HOG – </a:t>
            </a:r>
            <a:br>
              <a:rPr lang="en-GB" dirty="0" smtClean="0"/>
            </a:br>
            <a:r>
              <a:rPr lang="en-GB" dirty="0" smtClean="0"/>
              <a:t>Histogram of Oriented Gradients</a:t>
            </a:r>
            <a:endParaRPr lang="en-GB" dirty="0"/>
          </a:p>
        </p:txBody>
      </p:sp>
      <p:grpSp>
        <p:nvGrpSpPr>
          <p:cNvPr id="6" name="Group 5"/>
          <p:cNvGrpSpPr/>
          <p:nvPr/>
        </p:nvGrpSpPr>
        <p:grpSpPr>
          <a:xfrm>
            <a:off x="492191" y="1909024"/>
            <a:ext cx="2886037" cy="2054484"/>
            <a:chOff x="4528133" y="2491593"/>
            <a:chExt cx="2886037" cy="2054484"/>
          </a:xfrm>
        </p:grpSpPr>
        <p:sp>
          <p:nvSpPr>
            <p:cNvPr id="7" name="Rectangle 6"/>
            <p:cNvSpPr/>
            <p:nvPr/>
          </p:nvSpPr>
          <p:spPr>
            <a:xfrm>
              <a:off x="4897811"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8" name="Rectangle 7"/>
            <p:cNvSpPr/>
            <p:nvPr/>
          </p:nvSpPr>
          <p:spPr>
            <a:xfrm>
              <a:off x="5267489"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p:cNvSpPr/>
            <p:nvPr/>
          </p:nvSpPr>
          <p:spPr>
            <a:xfrm>
              <a:off x="5637167" y="3349753"/>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Rectangle 9"/>
            <p:cNvSpPr/>
            <p:nvPr/>
          </p:nvSpPr>
          <p:spPr>
            <a:xfrm>
              <a:off x="6006845"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10"/>
            <p:cNvSpPr/>
            <p:nvPr/>
          </p:nvSpPr>
          <p:spPr>
            <a:xfrm>
              <a:off x="6376523"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p:cNvSpPr/>
            <p:nvPr/>
          </p:nvSpPr>
          <p:spPr>
            <a:xfrm>
              <a:off x="4528133"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Rectangle 12"/>
            <p:cNvSpPr/>
            <p:nvPr/>
          </p:nvSpPr>
          <p:spPr>
            <a:xfrm>
              <a:off x="4897811"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5267489"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5" name="Rectangle 14"/>
            <p:cNvSpPr/>
            <p:nvPr/>
          </p:nvSpPr>
          <p:spPr>
            <a:xfrm>
              <a:off x="5637167" y="2941518"/>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6" name="Rectangle 15"/>
            <p:cNvSpPr/>
            <p:nvPr/>
          </p:nvSpPr>
          <p:spPr>
            <a:xfrm>
              <a:off x="6006845"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7" name="Rectangle 16"/>
            <p:cNvSpPr/>
            <p:nvPr/>
          </p:nvSpPr>
          <p:spPr>
            <a:xfrm>
              <a:off x="6376523"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Rectangle 17"/>
            <p:cNvSpPr/>
            <p:nvPr/>
          </p:nvSpPr>
          <p:spPr>
            <a:xfrm>
              <a:off x="4528133"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9" name="Rectangle 18"/>
            <p:cNvSpPr/>
            <p:nvPr/>
          </p:nvSpPr>
          <p:spPr>
            <a:xfrm>
              <a:off x="490431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5273997"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5643675"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2" name="Rectangle 21"/>
            <p:cNvSpPr/>
            <p:nvPr/>
          </p:nvSpPr>
          <p:spPr>
            <a:xfrm>
              <a:off x="6013353"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p:cNvSpPr/>
            <p:nvPr/>
          </p:nvSpPr>
          <p:spPr>
            <a:xfrm>
              <a:off x="6383031"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4534641"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4897811"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6" name="Rectangle 25"/>
            <p:cNvSpPr/>
            <p:nvPr/>
          </p:nvSpPr>
          <p:spPr>
            <a:xfrm>
              <a:off x="5267489"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7" name="Rectangle 26"/>
            <p:cNvSpPr/>
            <p:nvPr/>
          </p:nvSpPr>
          <p:spPr>
            <a:xfrm>
              <a:off x="5637167" y="3784001"/>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6006845"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9" name="Rectangle 28"/>
            <p:cNvSpPr/>
            <p:nvPr/>
          </p:nvSpPr>
          <p:spPr>
            <a:xfrm>
              <a:off x="6376523"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Rectangle 29"/>
            <p:cNvSpPr/>
            <p:nvPr/>
          </p:nvSpPr>
          <p:spPr>
            <a:xfrm>
              <a:off x="4528133"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Rectangle 30"/>
            <p:cNvSpPr/>
            <p:nvPr/>
          </p:nvSpPr>
          <p:spPr>
            <a:xfrm>
              <a:off x="6746201"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Rectangle 31"/>
            <p:cNvSpPr/>
            <p:nvPr/>
          </p:nvSpPr>
          <p:spPr>
            <a:xfrm>
              <a:off x="6746201"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Rectangle 32"/>
            <p:cNvSpPr/>
            <p:nvPr/>
          </p:nvSpPr>
          <p:spPr>
            <a:xfrm>
              <a:off x="7115878"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4" name="Rectangle 33"/>
            <p:cNvSpPr/>
            <p:nvPr/>
          </p:nvSpPr>
          <p:spPr>
            <a:xfrm>
              <a:off x="7115878"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Rectangle 34"/>
            <p:cNvSpPr/>
            <p:nvPr/>
          </p:nvSpPr>
          <p:spPr>
            <a:xfrm>
              <a:off x="7122386"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Rectangle 35"/>
            <p:cNvSpPr/>
            <p:nvPr/>
          </p:nvSpPr>
          <p:spPr>
            <a:xfrm>
              <a:off x="7115878"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Rectangle 36"/>
            <p:cNvSpPr/>
            <p:nvPr/>
          </p:nvSpPr>
          <p:spPr>
            <a:xfrm>
              <a:off x="6746201"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Rectangle 37"/>
            <p:cNvSpPr/>
            <p:nvPr/>
          </p:nvSpPr>
          <p:spPr>
            <a:xfrm>
              <a:off x="675270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Rectangle 38"/>
            <p:cNvSpPr/>
            <p:nvPr/>
          </p:nvSpPr>
          <p:spPr>
            <a:xfrm>
              <a:off x="4897811"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Rectangle 39"/>
            <p:cNvSpPr/>
            <p:nvPr/>
          </p:nvSpPr>
          <p:spPr>
            <a:xfrm>
              <a:off x="5267489"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Rectangle 40"/>
            <p:cNvSpPr/>
            <p:nvPr/>
          </p:nvSpPr>
          <p:spPr>
            <a:xfrm>
              <a:off x="5637167" y="4198759"/>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Rectangle 41"/>
            <p:cNvSpPr/>
            <p:nvPr/>
          </p:nvSpPr>
          <p:spPr>
            <a:xfrm>
              <a:off x="6006845"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3" name="Rectangle 42"/>
            <p:cNvSpPr/>
            <p:nvPr/>
          </p:nvSpPr>
          <p:spPr>
            <a:xfrm>
              <a:off x="6376523"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4" name="Rectangle 43"/>
            <p:cNvSpPr/>
            <p:nvPr/>
          </p:nvSpPr>
          <p:spPr>
            <a:xfrm>
              <a:off x="4528133"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Rectangle 44"/>
            <p:cNvSpPr/>
            <p:nvPr/>
          </p:nvSpPr>
          <p:spPr>
            <a:xfrm>
              <a:off x="6746201"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6" name="Rectangle 45"/>
            <p:cNvSpPr/>
            <p:nvPr/>
          </p:nvSpPr>
          <p:spPr>
            <a:xfrm>
              <a:off x="7115878"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cxnSp>
        <p:nvCxnSpPr>
          <p:cNvPr id="48" name="Straight Arrow Connector 47"/>
          <p:cNvCxnSpPr/>
          <p:nvPr/>
        </p:nvCxnSpPr>
        <p:spPr>
          <a:xfrm flipH="1">
            <a:off x="1742929" y="3763111"/>
            <a:ext cx="369251"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H="1">
            <a:off x="1742929" y="3419855"/>
            <a:ext cx="378705" cy="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1369659" y="2060514"/>
            <a:ext cx="751976" cy="88033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1742929" y="1645309"/>
            <a:ext cx="369252" cy="887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2484929" y="1645309"/>
            <a:ext cx="0" cy="887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V="1">
            <a:off x="2889690" y="1645309"/>
            <a:ext cx="0" cy="887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3253747" y="1645309"/>
            <a:ext cx="0" cy="887400"/>
          </a:xfrm>
          <a:prstGeom prst="straightConnector1">
            <a:avLst/>
          </a:prstGeom>
          <a:ln w="381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4621720" y="2794130"/>
            <a:ext cx="284923" cy="324000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79" name="Rectangle 78"/>
          <p:cNvSpPr/>
          <p:nvPr/>
        </p:nvSpPr>
        <p:spPr>
          <a:xfrm>
            <a:off x="5067311" y="4594130"/>
            <a:ext cx="284923" cy="144000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80" name="Rectangle 79"/>
          <p:cNvSpPr/>
          <p:nvPr/>
        </p:nvSpPr>
        <p:spPr>
          <a:xfrm>
            <a:off x="5504634" y="5314130"/>
            <a:ext cx="284923" cy="72000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81" name="Rectangle 80"/>
          <p:cNvSpPr/>
          <p:nvPr/>
        </p:nvSpPr>
        <p:spPr>
          <a:xfrm>
            <a:off x="5941957" y="4234130"/>
            <a:ext cx="284923" cy="180000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82" name="Rectangle 81"/>
          <p:cNvSpPr/>
          <p:nvPr/>
        </p:nvSpPr>
        <p:spPr>
          <a:xfrm>
            <a:off x="6413164" y="6034130"/>
            <a:ext cx="284923" cy="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83" name="Rectangle 82"/>
          <p:cNvSpPr/>
          <p:nvPr/>
        </p:nvSpPr>
        <p:spPr>
          <a:xfrm>
            <a:off x="6850487" y="6034132"/>
            <a:ext cx="284923" cy="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84" name="Rectangle 83"/>
          <p:cNvSpPr/>
          <p:nvPr/>
        </p:nvSpPr>
        <p:spPr>
          <a:xfrm>
            <a:off x="7287810" y="6034131"/>
            <a:ext cx="284923" cy="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85" name="Rectangle 84"/>
          <p:cNvSpPr/>
          <p:nvPr/>
        </p:nvSpPr>
        <p:spPr>
          <a:xfrm>
            <a:off x="7725133" y="6034130"/>
            <a:ext cx="284923" cy="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86" name="Rectangle 85"/>
          <p:cNvSpPr/>
          <p:nvPr/>
        </p:nvSpPr>
        <p:spPr>
          <a:xfrm>
            <a:off x="8162456" y="6034129"/>
            <a:ext cx="284923" cy="0"/>
          </a:xfrm>
          <a:prstGeom prst="rect">
            <a:avLst/>
          </a:prstGeom>
          <a:solidFill>
            <a:schemeClr val="bg2"/>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b"/>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87" name="TextBox 86"/>
          <p:cNvSpPr txBox="1"/>
          <p:nvPr/>
        </p:nvSpPr>
        <p:spPr>
          <a:xfrm>
            <a:off x="3899079" y="2060514"/>
            <a:ext cx="865103" cy="369332"/>
          </a:xfrm>
          <a:prstGeom prst="rect">
            <a:avLst/>
          </a:prstGeom>
          <a:noFill/>
        </p:spPr>
        <p:txBody>
          <a:bodyPr wrap="none" rtlCol="0">
            <a:spAutoFit/>
          </a:bodyPr>
          <a:lstStyle/>
          <a:p>
            <a:r>
              <a:rPr lang="en-GB" dirty="0" smtClean="0"/>
              <a:t>Weight</a:t>
            </a:r>
            <a:endParaRPr lang="en-GB" dirty="0"/>
          </a:p>
        </p:txBody>
      </p:sp>
      <p:cxnSp>
        <p:nvCxnSpPr>
          <p:cNvPr id="89" name="Straight Arrow Connector 88"/>
          <p:cNvCxnSpPr>
            <a:endCxn id="87" idx="2"/>
          </p:cNvCxnSpPr>
          <p:nvPr/>
        </p:nvCxnSpPr>
        <p:spPr>
          <a:xfrm flipV="1">
            <a:off x="4331631" y="2429846"/>
            <a:ext cx="0" cy="371940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p:nvPr/>
        </p:nvCxnSpPr>
        <p:spPr>
          <a:xfrm>
            <a:off x="4231280" y="6034132"/>
            <a:ext cx="453899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7529166" y="6149254"/>
            <a:ext cx="1266580" cy="369332"/>
          </a:xfrm>
          <a:prstGeom prst="rect">
            <a:avLst/>
          </a:prstGeom>
          <a:noFill/>
        </p:spPr>
        <p:txBody>
          <a:bodyPr wrap="none" rtlCol="0">
            <a:spAutoFit/>
          </a:bodyPr>
          <a:lstStyle/>
          <a:p>
            <a:r>
              <a:rPr lang="en-GB" dirty="0" smtClean="0"/>
              <a:t>Orientation</a:t>
            </a:r>
            <a:endParaRPr lang="en-GB" dirty="0"/>
          </a:p>
        </p:txBody>
      </p:sp>
      <p:grpSp>
        <p:nvGrpSpPr>
          <p:cNvPr id="95" name="Group 94"/>
          <p:cNvGrpSpPr/>
          <p:nvPr/>
        </p:nvGrpSpPr>
        <p:grpSpPr>
          <a:xfrm>
            <a:off x="449990" y="4613759"/>
            <a:ext cx="2886037" cy="2054484"/>
            <a:chOff x="4528133" y="2491593"/>
            <a:chExt cx="2886037" cy="2054484"/>
          </a:xfrm>
        </p:grpSpPr>
        <p:sp>
          <p:nvSpPr>
            <p:cNvPr id="96" name="Rectangle 95"/>
            <p:cNvSpPr/>
            <p:nvPr/>
          </p:nvSpPr>
          <p:spPr>
            <a:xfrm>
              <a:off x="4897811"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97" name="Rectangle 96"/>
            <p:cNvSpPr/>
            <p:nvPr/>
          </p:nvSpPr>
          <p:spPr>
            <a:xfrm>
              <a:off x="5267489"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98" name="Rectangle 97"/>
            <p:cNvSpPr/>
            <p:nvPr/>
          </p:nvSpPr>
          <p:spPr>
            <a:xfrm>
              <a:off x="5637167" y="3349753"/>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99" name="Rectangle 98"/>
            <p:cNvSpPr/>
            <p:nvPr/>
          </p:nvSpPr>
          <p:spPr>
            <a:xfrm>
              <a:off x="6006845"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0" name="Rectangle 99"/>
            <p:cNvSpPr/>
            <p:nvPr/>
          </p:nvSpPr>
          <p:spPr>
            <a:xfrm>
              <a:off x="6376523"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1" name="Rectangle 100"/>
            <p:cNvSpPr/>
            <p:nvPr/>
          </p:nvSpPr>
          <p:spPr>
            <a:xfrm>
              <a:off x="4528133" y="334975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2" name="Rectangle 101"/>
            <p:cNvSpPr/>
            <p:nvPr/>
          </p:nvSpPr>
          <p:spPr>
            <a:xfrm>
              <a:off x="4897811"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3" name="Rectangle 102"/>
            <p:cNvSpPr/>
            <p:nvPr/>
          </p:nvSpPr>
          <p:spPr>
            <a:xfrm>
              <a:off x="5267489"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4" name="Rectangle 103"/>
            <p:cNvSpPr/>
            <p:nvPr/>
          </p:nvSpPr>
          <p:spPr>
            <a:xfrm>
              <a:off x="5637167" y="2941518"/>
              <a:ext cx="291784" cy="347318"/>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5" name="Rectangle 104"/>
            <p:cNvSpPr/>
            <p:nvPr/>
          </p:nvSpPr>
          <p:spPr>
            <a:xfrm>
              <a:off x="6006845"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6" name="Rectangle 105"/>
            <p:cNvSpPr/>
            <p:nvPr/>
          </p:nvSpPr>
          <p:spPr>
            <a:xfrm>
              <a:off x="6376523"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7" name="Rectangle 106"/>
            <p:cNvSpPr/>
            <p:nvPr/>
          </p:nvSpPr>
          <p:spPr>
            <a:xfrm>
              <a:off x="4528133" y="2941518"/>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8" name="Rectangle 107"/>
            <p:cNvSpPr/>
            <p:nvPr/>
          </p:nvSpPr>
          <p:spPr>
            <a:xfrm>
              <a:off x="490431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09" name="Rectangle 108"/>
            <p:cNvSpPr/>
            <p:nvPr/>
          </p:nvSpPr>
          <p:spPr>
            <a:xfrm>
              <a:off x="5273997"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0" name="Rectangle 109"/>
            <p:cNvSpPr/>
            <p:nvPr/>
          </p:nvSpPr>
          <p:spPr>
            <a:xfrm>
              <a:off x="5643675"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1" name="Rectangle 110"/>
            <p:cNvSpPr/>
            <p:nvPr/>
          </p:nvSpPr>
          <p:spPr>
            <a:xfrm>
              <a:off x="6013353"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2" name="Rectangle 111"/>
            <p:cNvSpPr/>
            <p:nvPr/>
          </p:nvSpPr>
          <p:spPr>
            <a:xfrm>
              <a:off x="6383031" y="2491593"/>
              <a:ext cx="291784" cy="347318"/>
            </a:xfrm>
            <a:prstGeom prst="rect">
              <a:avLst/>
            </a:prstGeom>
            <a:solidFill>
              <a:srgbClr val="FFFF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3" name="Rectangle 112"/>
            <p:cNvSpPr/>
            <p:nvPr/>
          </p:nvSpPr>
          <p:spPr>
            <a:xfrm>
              <a:off x="4534641"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114" name="Rectangle 113"/>
            <p:cNvSpPr/>
            <p:nvPr/>
          </p:nvSpPr>
          <p:spPr>
            <a:xfrm>
              <a:off x="4897811"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5" name="Rectangle 114"/>
            <p:cNvSpPr/>
            <p:nvPr/>
          </p:nvSpPr>
          <p:spPr>
            <a:xfrm>
              <a:off x="5267489"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6" name="Rectangle 115"/>
            <p:cNvSpPr/>
            <p:nvPr/>
          </p:nvSpPr>
          <p:spPr>
            <a:xfrm>
              <a:off x="5637167" y="3784001"/>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7" name="Rectangle 116"/>
            <p:cNvSpPr/>
            <p:nvPr/>
          </p:nvSpPr>
          <p:spPr>
            <a:xfrm>
              <a:off x="6006845"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8" name="Rectangle 117"/>
            <p:cNvSpPr/>
            <p:nvPr/>
          </p:nvSpPr>
          <p:spPr>
            <a:xfrm>
              <a:off x="6376523"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19" name="Rectangle 118"/>
            <p:cNvSpPr/>
            <p:nvPr/>
          </p:nvSpPr>
          <p:spPr>
            <a:xfrm>
              <a:off x="4528133" y="3784001"/>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0" name="Rectangle 119"/>
            <p:cNvSpPr/>
            <p:nvPr/>
          </p:nvSpPr>
          <p:spPr>
            <a:xfrm>
              <a:off x="6746201"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1" name="Rectangle 120"/>
            <p:cNvSpPr/>
            <p:nvPr/>
          </p:nvSpPr>
          <p:spPr>
            <a:xfrm>
              <a:off x="6746201"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2" name="Rectangle 121"/>
            <p:cNvSpPr/>
            <p:nvPr/>
          </p:nvSpPr>
          <p:spPr>
            <a:xfrm>
              <a:off x="7115878" y="3349753"/>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3" name="Rectangle 122"/>
            <p:cNvSpPr/>
            <p:nvPr/>
          </p:nvSpPr>
          <p:spPr>
            <a:xfrm>
              <a:off x="7115878"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4" name="Rectangle 123"/>
            <p:cNvSpPr/>
            <p:nvPr/>
          </p:nvSpPr>
          <p:spPr>
            <a:xfrm>
              <a:off x="7122386"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5" name="Rectangle 124"/>
            <p:cNvSpPr/>
            <p:nvPr/>
          </p:nvSpPr>
          <p:spPr>
            <a:xfrm>
              <a:off x="7115878" y="3784001"/>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6" name="Rectangle 125"/>
            <p:cNvSpPr/>
            <p:nvPr/>
          </p:nvSpPr>
          <p:spPr>
            <a:xfrm>
              <a:off x="6746201" y="2941518"/>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7" name="Rectangle 126"/>
            <p:cNvSpPr/>
            <p:nvPr/>
          </p:nvSpPr>
          <p:spPr>
            <a:xfrm>
              <a:off x="6752709" y="2491593"/>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8" name="Rectangle 127"/>
            <p:cNvSpPr/>
            <p:nvPr/>
          </p:nvSpPr>
          <p:spPr>
            <a:xfrm>
              <a:off x="4897811"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29" name="Rectangle 128"/>
            <p:cNvSpPr/>
            <p:nvPr/>
          </p:nvSpPr>
          <p:spPr>
            <a:xfrm>
              <a:off x="5267489"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30" name="Rectangle 129"/>
            <p:cNvSpPr/>
            <p:nvPr/>
          </p:nvSpPr>
          <p:spPr>
            <a:xfrm>
              <a:off x="5637167" y="4198759"/>
              <a:ext cx="291784" cy="347318"/>
            </a:xfrm>
            <a:prstGeom prst="rect">
              <a:avLst/>
            </a:prstGeom>
            <a:solidFill>
              <a:schemeClr val="bg1">
                <a:lumMod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31" name="Rectangle 130"/>
            <p:cNvSpPr/>
            <p:nvPr/>
          </p:nvSpPr>
          <p:spPr>
            <a:xfrm>
              <a:off x="6006845"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132" name="Rectangle 131"/>
            <p:cNvSpPr/>
            <p:nvPr/>
          </p:nvSpPr>
          <p:spPr>
            <a:xfrm>
              <a:off x="6376523"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33" name="Rectangle 132"/>
            <p:cNvSpPr/>
            <p:nvPr/>
          </p:nvSpPr>
          <p:spPr>
            <a:xfrm>
              <a:off x="4528133" y="4198759"/>
              <a:ext cx="291784" cy="34731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sp>
          <p:nvSpPr>
            <p:cNvPr id="134" name="Rectangle 133"/>
            <p:cNvSpPr/>
            <p:nvPr/>
          </p:nvSpPr>
          <p:spPr>
            <a:xfrm>
              <a:off x="6746201"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rgbClr val="FF0000"/>
                  </a:solidFill>
                  <a:latin typeface="Wingdings"/>
                  <a:ea typeface="Wingdings"/>
                  <a:cs typeface="Wingdings"/>
                  <a:sym typeface="Wingdings"/>
                </a:rPr>
                <a:t></a:t>
              </a:r>
              <a:endParaRPr lang="en-GB" dirty="0">
                <a:solidFill>
                  <a:srgbClr val="FF0000"/>
                </a:solidFill>
              </a:endParaRPr>
            </a:p>
          </p:txBody>
        </p:sp>
        <p:sp>
          <p:nvSpPr>
            <p:cNvPr id="135" name="Rectangle 134"/>
            <p:cNvSpPr/>
            <p:nvPr/>
          </p:nvSpPr>
          <p:spPr>
            <a:xfrm>
              <a:off x="7115878" y="4198759"/>
              <a:ext cx="291784" cy="347318"/>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GB" smtClean="0">
                  <a:solidFill>
                    <a:srgbClr val="FF0000"/>
                  </a:solidFill>
                  <a:latin typeface="Wingdings"/>
                  <a:ea typeface="Wingdings"/>
                  <a:cs typeface="Wingdings"/>
                  <a:sym typeface="Wingdings"/>
                </a:rPr>
                <a:t></a:t>
              </a:r>
              <a:endParaRPr lang="en-GB">
                <a:solidFill>
                  <a:srgbClr val="FF0000"/>
                </a:solidFill>
              </a:endParaRPr>
            </a:p>
          </p:txBody>
        </p:sp>
      </p:grpSp>
      <p:sp>
        <p:nvSpPr>
          <p:cNvPr id="146" name="Rectangle 145"/>
          <p:cNvSpPr/>
          <p:nvPr/>
        </p:nvSpPr>
        <p:spPr>
          <a:xfrm>
            <a:off x="5910874" y="3099831"/>
            <a:ext cx="2955907" cy="369332"/>
          </a:xfrm>
          <a:prstGeom prst="rect">
            <a:avLst/>
          </a:prstGeom>
        </p:spPr>
        <p:txBody>
          <a:bodyPr wrap="none">
            <a:spAutoFit/>
          </a:bodyPr>
          <a:lstStyle/>
          <a:p>
            <a:r>
              <a:rPr lang="en-GB" i="1" dirty="0" smtClean="0"/>
              <a:t>Upper left corner “signature”</a:t>
            </a:r>
            <a:endParaRPr lang="en-GB" i="1" dirty="0"/>
          </a:p>
        </p:txBody>
      </p:sp>
    </p:spTree>
    <p:extLst>
      <p:ext uri="{BB962C8B-B14F-4D97-AF65-F5344CB8AC3E}">
        <p14:creationId xmlns:p14="http://schemas.microsoft.com/office/powerpoint/2010/main" val="936902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Fun!</a:t>
            </a:r>
            <a:endParaRPr lang="en-GB" dirty="0"/>
          </a:p>
        </p:txBody>
      </p:sp>
      <p:pic>
        <p:nvPicPr>
          <p:cNvPr id="4" name="Picture 3" descr="Vivino in acti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016" y="1570884"/>
            <a:ext cx="3651996" cy="4869327"/>
          </a:xfrm>
          <a:prstGeom prst="rect">
            <a:avLst/>
          </a:prstGeom>
          <a:ln>
            <a:noFill/>
          </a:ln>
          <a:effectLst>
            <a:outerShdw blurRad="292100" dist="139700" dir="2700000" algn="tl" rotWithShape="0">
              <a:srgbClr val="333333">
                <a:alpha val="65000"/>
              </a:srgbClr>
            </a:outerShdw>
          </a:effectLst>
        </p:spPr>
      </p:pic>
      <p:pic>
        <p:nvPicPr>
          <p:cNvPr id="5" name="Picture 4" descr="vivino screenshot found.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365" y="1570884"/>
            <a:ext cx="3246218" cy="4869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146201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HOG Example</a:t>
            </a:r>
            <a:endParaRPr lang="en-GB" dirty="0"/>
          </a:p>
        </p:txBody>
      </p:sp>
      <p:sp>
        <p:nvSpPr>
          <p:cNvPr id="3" name="TextBox 2"/>
          <p:cNvSpPr txBox="1"/>
          <p:nvPr/>
        </p:nvSpPr>
        <p:spPr>
          <a:xfrm>
            <a:off x="1" y="6359071"/>
            <a:ext cx="9143999" cy="369332"/>
          </a:xfrm>
          <a:prstGeom prst="rect">
            <a:avLst/>
          </a:prstGeom>
          <a:noFill/>
        </p:spPr>
        <p:txBody>
          <a:bodyPr wrap="square" rtlCol="0">
            <a:spAutoFit/>
          </a:bodyPr>
          <a:lstStyle/>
          <a:p>
            <a:pPr algn="r"/>
            <a:r>
              <a:rPr lang="en-GB" i="1" dirty="0" smtClean="0"/>
              <a:t>Images </a:t>
            </a:r>
            <a:r>
              <a:rPr lang="en-GB" i="1" dirty="0"/>
              <a:t>generated with </a:t>
            </a:r>
            <a:r>
              <a:rPr lang="en-GB" i="1" dirty="0" smtClean="0"/>
              <a:t>HOG visualizer at http</a:t>
            </a:r>
            <a:r>
              <a:rPr lang="en-GB" i="1" dirty="0"/>
              <a:t>://</a:t>
            </a:r>
            <a:r>
              <a:rPr lang="en-GB" i="1" dirty="0" err="1"/>
              <a:t>web.mit.edu</a:t>
            </a:r>
            <a:r>
              <a:rPr lang="en-GB" i="1" dirty="0"/>
              <a:t>/</a:t>
            </a:r>
            <a:r>
              <a:rPr lang="en-GB" i="1" dirty="0" err="1"/>
              <a:t>vondrick</a:t>
            </a:r>
            <a:r>
              <a:rPr lang="en-GB" i="1" dirty="0"/>
              <a:t>/</a:t>
            </a:r>
            <a:r>
              <a:rPr lang="en-GB" i="1" dirty="0" err="1"/>
              <a:t>ihog</a:t>
            </a:r>
            <a:r>
              <a:rPr lang="en-GB" i="1" dirty="0"/>
              <a:t>/</a:t>
            </a:r>
            <a:r>
              <a:rPr lang="en-GB" i="1" dirty="0" err="1"/>
              <a:t>index.html</a:t>
            </a:r>
            <a:r>
              <a:rPr lang="en-GB" i="1" dirty="0"/>
              <a:t> </a:t>
            </a:r>
          </a:p>
        </p:txBody>
      </p:sp>
      <p:pic>
        <p:nvPicPr>
          <p:cNvPr id="4" name="Picture 3" descr="pizza_box_hog_original.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88" y="3980471"/>
            <a:ext cx="1843659" cy="1858527"/>
          </a:xfrm>
          <a:prstGeom prst="rect">
            <a:avLst/>
          </a:prstGeom>
          <a:ln>
            <a:noFill/>
          </a:ln>
          <a:effectLst>
            <a:outerShdw blurRad="292100" dist="139700" dir="2700000" algn="tl" rotWithShape="0">
              <a:srgbClr val="333333">
                <a:alpha val="65000"/>
              </a:srgbClr>
            </a:outerShdw>
          </a:effectLst>
        </p:spPr>
      </p:pic>
      <p:pic>
        <p:nvPicPr>
          <p:cNvPr id="5" name="Picture 4" descr="pizza_box_ho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6295" y="1773279"/>
            <a:ext cx="4037490" cy="4070051"/>
          </a:xfrm>
          <a:prstGeom prst="rect">
            <a:avLst/>
          </a:prstGeom>
          <a:ln>
            <a:noFill/>
          </a:ln>
          <a:effectLst>
            <a:outerShdw blurRad="292100" dist="139700" dir="2700000" algn="tl" rotWithShape="0">
              <a:srgbClr val="333333">
                <a:alpha val="65000"/>
              </a:srgbClr>
            </a:outerShdw>
          </a:effectLst>
        </p:spPr>
      </p:pic>
      <p:pic>
        <p:nvPicPr>
          <p:cNvPr id="6" name="Picture 5" descr="pizza_box_hog_inverse.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2959" y="3980471"/>
            <a:ext cx="1843659" cy="185852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85487" y="5838998"/>
            <a:ext cx="1843659" cy="369332"/>
          </a:xfrm>
          <a:prstGeom prst="rect">
            <a:avLst/>
          </a:prstGeom>
          <a:noFill/>
        </p:spPr>
        <p:txBody>
          <a:bodyPr wrap="square" rtlCol="0">
            <a:spAutoFit/>
          </a:bodyPr>
          <a:lstStyle/>
          <a:p>
            <a:r>
              <a:rPr lang="en-GB" i="1" dirty="0" smtClean="0"/>
              <a:t>Input</a:t>
            </a:r>
            <a:endParaRPr lang="en-GB" i="1" dirty="0"/>
          </a:p>
        </p:txBody>
      </p:sp>
      <p:sp>
        <p:nvSpPr>
          <p:cNvPr id="8" name="TextBox 7"/>
          <p:cNvSpPr txBox="1"/>
          <p:nvPr/>
        </p:nvSpPr>
        <p:spPr>
          <a:xfrm>
            <a:off x="7192959" y="5838999"/>
            <a:ext cx="1843659" cy="369332"/>
          </a:xfrm>
          <a:prstGeom prst="rect">
            <a:avLst/>
          </a:prstGeom>
          <a:noFill/>
        </p:spPr>
        <p:txBody>
          <a:bodyPr wrap="square" rtlCol="0">
            <a:spAutoFit/>
          </a:bodyPr>
          <a:lstStyle/>
          <a:p>
            <a:pPr algn="r"/>
            <a:r>
              <a:rPr lang="en-GB" i="1" dirty="0" smtClean="0"/>
              <a:t>HOG reverse</a:t>
            </a:r>
            <a:endParaRPr lang="en-GB" i="1" dirty="0"/>
          </a:p>
        </p:txBody>
      </p:sp>
      <p:pic>
        <p:nvPicPr>
          <p:cNvPr id="9" name="Picture 8" descr="pizza_box_hog.jpg"/>
          <p:cNvPicPr>
            <a:picLocks noChangeAspect="1"/>
          </p:cNvPicPr>
          <p:nvPr/>
        </p:nvPicPr>
        <p:blipFill rotWithShape="1">
          <a:blip r:embed="rId4">
            <a:extLst>
              <a:ext uri="{28A0092B-C50C-407E-A947-70E740481C1C}">
                <a14:useLocalDpi xmlns:a14="http://schemas.microsoft.com/office/drawing/2010/main" val="0"/>
              </a:ext>
            </a:extLst>
          </a:blip>
          <a:srcRect l="12764" t="27972" r="60801" b="57967"/>
          <a:stretch/>
        </p:blipFill>
        <p:spPr>
          <a:xfrm>
            <a:off x="4744333" y="1205943"/>
            <a:ext cx="4133528" cy="2216440"/>
          </a:xfrm>
          <a:prstGeom prst="rect">
            <a:avLst/>
          </a:prstGeom>
          <a:ln>
            <a:noFill/>
          </a:ln>
          <a:effectLst>
            <a:outerShdw blurRad="292100" dist="139700" dir="2700000" algn="tl" rotWithShape="0">
              <a:srgbClr val="333333">
                <a:alpha val="65000"/>
              </a:srgbClr>
            </a:outerShdw>
          </a:effectLst>
        </p:spPr>
      </p:pic>
      <p:cxnSp>
        <p:nvCxnSpPr>
          <p:cNvPr id="11" name="Straight Arrow Connector 10"/>
          <p:cNvCxnSpPr/>
          <p:nvPr/>
        </p:nvCxnSpPr>
        <p:spPr>
          <a:xfrm flipV="1">
            <a:off x="3157513" y="1980361"/>
            <a:ext cx="2293167" cy="1089200"/>
          </a:xfrm>
          <a:prstGeom prst="straightConnector1">
            <a:avLst/>
          </a:prstGeom>
          <a:ln w="38100" cmpd="sng">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436295" y="5875883"/>
            <a:ext cx="4037490" cy="369332"/>
          </a:xfrm>
          <a:prstGeom prst="rect">
            <a:avLst/>
          </a:prstGeom>
          <a:noFill/>
        </p:spPr>
        <p:txBody>
          <a:bodyPr wrap="square" rtlCol="0">
            <a:spAutoFit/>
          </a:bodyPr>
          <a:lstStyle/>
          <a:p>
            <a:r>
              <a:rPr lang="en-GB" i="1" dirty="0" smtClean="0"/>
              <a:t>HOG</a:t>
            </a:r>
            <a:endParaRPr lang="en-GB" i="1" dirty="0"/>
          </a:p>
        </p:txBody>
      </p:sp>
    </p:spTree>
    <p:extLst>
      <p:ext uri="{BB962C8B-B14F-4D97-AF65-F5344CB8AC3E}">
        <p14:creationId xmlns:p14="http://schemas.microsoft.com/office/powerpoint/2010/main" val="1612896449"/>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Recognition</a:t>
            </a:r>
            <a:endParaRPr lang="en-GB" dirty="0"/>
          </a:p>
        </p:txBody>
      </p:sp>
      <p:sp>
        <p:nvSpPr>
          <p:cNvPr id="3" name="Rectangle 2"/>
          <p:cNvSpPr/>
          <p:nvPr/>
        </p:nvSpPr>
        <p:spPr>
          <a:xfrm>
            <a:off x="587089" y="1965404"/>
            <a:ext cx="1320011" cy="1253367"/>
          </a:xfrm>
          <a:prstGeom prst="rect">
            <a:avLst/>
          </a:prstGeom>
          <a:solidFill>
            <a:schemeClr val="accent1"/>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Reference image</a:t>
            </a:r>
            <a:endParaRPr lang="en-GB" sz="1600" dirty="0">
              <a:solidFill>
                <a:srgbClr val="000000"/>
              </a:solidFill>
            </a:endParaRPr>
          </a:p>
        </p:txBody>
      </p:sp>
      <p:sp>
        <p:nvSpPr>
          <p:cNvPr id="4" name="Rectangle 3"/>
          <p:cNvSpPr/>
          <p:nvPr/>
        </p:nvSpPr>
        <p:spPr>
          <a:xfrm>
            <a:off x="2325835" y="1965404"/>
            <a:ext cx="2069898" cy="1253367"/>
          </a:xfrm>
          <a:prstGeom prst="rect">
            <a:avLst/>
          </a:prstGeom>
          <a:solidFill>
            <a:schemeClr val="accent1"/>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Detect characteristic features and their geometry</a:t>
            </a:r>
            <a:endParaRPr lang="en-GB" sz="1600" dirty="0">
              <a:solidFill>
                <a:srgbClr val="000000"/>
              </a:solidFill>
            </a:endParaRPr>
          </a:p>
        </p:txBody>
      </p:sp>
      <p:cxnSp>
        <p:nvCxnSpPr>
          <p:cNvPr id="6" name="Straight Arrow Connector 5"/>
          <p:cNvCxnSpPr>
            <a:stCxn id="3" idx="3"/>
            <a:endCxn id="4" idx="1"/>
          </p:cNvCxnSpPr>
          <p:nvPr/>
        </p:nvCxnSpPr>
        <p:spPr>
          <a:xfrm>
            <a:off x="1907100" y="2592088"/>
            <a:ext cx="418735" cy="0"/>
          </a:xfrm>
          <a:prstGeom prst="straightConnector1">
            <a:avLst/>
          </a:prstGeom>
          <a:ln>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5031683" y="1965404"/>
            <a:ext cx="1685334" cy="1253367"/>
          </a:xfrm>
          <a:prstGeom prst="rect">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Compact representation</a:t>
            </a:r>
            <a:endParaRPr lang="en-GB" sz="1600" dirty="0">
              <a:solidFill>
                <a:srgbClr val="000000"/>
              </a:solidFill>
            </a:endParaRPr>
          </a:p>
        </p:txBody>
      </p:sp>
      <p:cxnSp>
        <p:nvCxnSpPr>
          <p:cNvPr id="9" name="Straight Arrow Connector 8"/>
          <p:cNvCxnSpPr>
            <a:stCxn id="4" idx="3"/>
            <a:endCxn id="8" idx="1"/>
          </p:cNvCxnSpPr>
          <p:nvPr/>
        </p:nvCxnSpPr>
        <p:spPr>
          <a:xfrm>
            <a:off x="4395733" y="2592088"/>
            <a:ext cx="635950" cy="0"/>
          </a:xfrm>
          <a:prstGeom prst="straightConnector1">
            <a:avLst/>
          </a:prstGeom>
          <a:ln>
            <a:tailEnd type="arrow"/>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587088" y="4967324"/>
            <a:ext cx="1320011" cy="1253367"/>
          </a:xfrm>
          <a:prstGeom prst="rect">
            <a:avLst/>
          </a:prstGeom>
          <a:solidFill>
            <a:schemeClr val="accent6"/>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“Scene” image</a:t>
            </a:r>
            <a:endParaRPr lang="en-GB" sz="1600" dirty="0">
              <a:solidFill>
                <a:srgbClr val="000000"/>
              </a:solidFill>
            </a:endParaRPr>
          </a:p>
        </p:txBody>
      </p:sp>
      <p:sp>
        <p:nvSpPr>
          <p:cNvPr id="21" name="Rectangle 20"/>
          <p:cNvSpPr/>
          <p:nvPr/>
        </p:nvSpPr>
        <p:spPr>
          <a:xfrm>
            <a:off x="2325835" y="4967324"/>
            <a:ext cx="2069897" cy="1253367"/>
          </a:xfrm>
          <a:prstGeom prst="rect">
            <a:avLst/>
          </a:prstGeom>
          <a:solidFill>
            <a:schemeClr val="accent6"/>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Detect characteristic features and their geometry</a:t>
            </a:r>
            <a:endParaRPr lang="en-GB" sz="1600" dirty="0">
              <a:solidFill>
                <a:srgbClr val="000000"/>
              </a:solidFill>
            </a:endParaRPr>
          </a:p>
        </p:txBody>
      </p:sp>
      <p:cxnSp>
        <p:nvCxnSpPr>
          <p:cNvPr id="22" name="Straight Arrow Connector 21"/>
          <p:cNvCxnSpPr>
            <a:stCxn id="21" idx="3"/>
            <a:endCxn id="24" idx="1"/>
          </p:cNvCxnSpPr>
          <p:nvPr/>
        </p:nvCxnSpPr>
        <p:spPr>
          <a:xfrm>
            <a:off x="4395732" y="5594008"/>
            <a:ext cx="63595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031683" y="4967325"/>
            <a:ext cx="1685335" cy="1253366"/>
          </a:xfrm>
          <a:prstGeom prst="rect">
            <a:avLst/>
          </a:prstGeom>
          <a:solidFill>
            <a:schemeClr val="accent3"/>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Compact representation</a:t>
            </a:r>
            <a:endParaRPr lang="en-GB" sz="1600" dirty="0">
              <a:solidFill>
                <a:srgbClr val="000000"/>
              </a:solidFill>
            </a:endParaRPr>
          </a:p>
        </p:txBody>
      </p:sp>
      <p:cxnSp>
        <p:nvCxnSpPr>
          <p:cNvPr id="28" name="Straight Arrow Connector 27"/>
          <p:cNvCxnSpPr>
            <a:stCxn id="20" idx="3"/>
            <a:endCxn id="21" idx="1"/>
          </p:cNvCxnSpPr>
          <p:nvPr/>
        </p:nvCxnSpPr>
        <p:spPr>
          <a:xfrm>
            <a:off x="1907099" y="5594008"/>
            <a:ext cx="41873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Rectangle 39"/>
          <p:cNvSpPr/>
          <p:nvPr/>
        </p:nvSpPr>
        <p:spPr>
          <a:xfrm>
            <a:off x="7199698" y="4967325"/>
            <a:ext cx="1741913" cy="1253366"/>
          </a:xfrm>
          <a:prstGeom prst="rect">
            <a:avLst/>
          </a:prstGeom>
          <a:solidFill>
            <a:schemeClr val="accent6"/>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Match features and geometry</a:t>
            </a:r>
            <a:endParaRPr lang="en-GB" sz="1600" dirty="0">
              <a:solidFill>
                <a:srgbClr val="000000"/>
              </a:solidFill>
            </a:endParaRPr>
          </a:p>
        </p:txBody>
      </p:sp>
      <p:cxnSp>
        <p:nvCxnSpPr>
          <p:cNvPr id="58" name="Straight Arrow Connector 57"/>
          <p:cNvCxnSpPr>
            <a:stCxn id="24" idx="3"/>
            <a:endCxn id="40" idx="1"/>
          </p:cNvCxnSpPr>
          <p:nvPr/>
        </p:nvCxnSpPr>
        <p:spPr>
          <a:xfrm>
            <a:off x="6717018" y="5594008"/>
            <a:ext cx="48268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stCxn id="40" idx="0"/>
            <a:endCxn id="8" idx="3"/>
          </p:cNvCxnSpPr>
          <p:nvPr/>
        </p:nvCxnSpPr>
        <p:spPr>
          <a:xfrm rot="16200000" flipV="1">
            <a:off x="6206218" y="3102888"/>
            <a:ext cx="2375237" cy="135363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9" name="Oval 68"/>
          <p:cNvSpPr/>
          <p:nvPr/>
        </p:nvSpPr>
        <p:spPr>
          <a:xfrm>
            <a:off x="146715" y="1580812"/>
            <a:ext cx="1273550" cy="588049"/>
          </a:xfrm>
          <a:prstGeom prst="ellipse">
            <a:avLst/>
          </a:prstGeom>
          <a:solidFill>
            <a:schemeClr val="accent1">
              <a:lumMod val="40000"/>
              <a:lumOff val="6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Train</a:t>
            </a:r>
            <a:endParaRPr lang="en-GB" sz="1600" dirty="0">
              <a:solidFill>
                <a:srgbClr val="000000"/>
              </a:solidFill>
            </a:endParaRPr>
          </a:p>
        </p:txBody>
      </p:sp>
      <p:sp>
        <p:nvSpPr>
          <p:cNvPr id="96" name="Oval 95"/>
          <p:cNvSpPr/>
          <p:nvPr/>
        </p:nvSpPr>
        <p:spPr>
          <a:xfrm>
            <a:off x="146715" y="4660577"/>
            <a:ext cx="1273550" cy="588049"/>
          </a:xfrm>
          <a:prstGeom prst="ellipse">
            <a:avLst/>
          </a:prstGeom>
          <a:solidFill>
            <a:schemeClr val="accent6">
              <a:lumMod val="40000"/>
              <a:lumOff val="60000"/>
            </a:schemeClr>
          </a:solidFill>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dirty="0" smtClean="0">
                <a:solidFill>
                  <a:srgbClr val="000000"/>
                </a:solidFill>
              </a:rPr>
              <a:t>“Detect”</a:t>
            </a:r>
            <a:endParaRPr lang="en-GB" sz="1600" dirty="0">
              <a:solidFill>
                <a:srgbClr val="000000"/>
              </a:solidFill>
            </a:endParaRPr>
          </a:p>
        </p:txBody>
      </p:sp>
      <p:sp>
        <p:nvSpPr>
          <p:cNvPr id="130" name="TextBox 129"/>
          <p:cNvSpPr txBox="1"/>
          <p:nvPr/>
        </p:nvSpPr>
        <p:spPr>
          <a:xfrm>
            <a:off x="2325835" y="3788162"/>
            <a:ext cx="2069897"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GB" dirty="0" smtClean="0">
                <a:solidFill>
                  <a:srgbClr val="000000"/>
                </a:solidFill>
              </a:rPr>
              <a:t>Feature </a:t>
            </a:r>
          </a:p>
          <a:p>
            <a:pPr algn="ctr"/>
            <a:r>
              <a:rPr lang="en-GB" dirty="0" smtClean="0">
                <a:solidFill>
                  <a:srgbClr val="000000"/>
                </a:solidFill>
              </a:rPr>
              <a:t>Detection</a:t>
            </a:r>
            <a:endParaRPr lang="en-GB" dirty="0"/>
          </a:p>
        </p:txBody>
      </p:sp>
      <p:cxnSp>
        <p:nvCxnSpPr>
          <p:cNvPr id="135" name="Straight Arrow Connector 134"/>
          <p:cNvCxnSpPr>
            <a:stCxn id="130" idx="3"/>
            <a:endCxn id="29" idx="1"/>
          </p:cNvCxnSpPr>
          <p:nvPr/>
        </p:nvCxnSpPr>
        <p:spPr>
          <a:xfrm>
            <a:off x="4395732" y="4111328"/>
            <a:ext cx="635950" cy="551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7199698" y="3788162"/>
            <a:ext cx="1741913"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GB" dirty="0" smtClean="0">
                <a:solidFill>
                  <a:srgbClr val="000000"/>
                </a:solidFill>
              </a:rPr>
              <a:t>Feature </a:t>
            </a:r>
          </a:p>
          <a:p>
            <a:pPr algn="ctr"/>
            <a:r>
              <a:rPr lang="en-GB" dirty="0" smtClean="0">
                <a:solidFill>
                  <a:srgbClr val="000000"/>
                </a:solidFill>
              </a:rPr>
              <a:t>Recognition</a:t>
            </a:r>
            <a:endParaRPr lang="en-GB" dirty="0"/>
          </a:p>
        </p:txBody>
      </p:sp>
      <p:sp>
        <p:nvSpPr>
          <p:cNvPr id="29" name="TextBox 28"/>
          <p:cNvSpPr txBox="1"/>
          <p:nvPr/>
        </p:nvSpPr>
        <p:spPr>
          <a:xfrm>
            <a:off x="5031682" y="3788162"/>
            <a:ext cx="1685335" cy="646331"/>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algn="ctr"/>
            <a:r>
              <a:rPr lang="en-GB" dirty="0" smtClean="0">
                <a:solidFill>
                  <a:srgbClr val="000000"/>
                </a:solidFill>
              </a:rPr>
              <a:t>Feature Descriptors</a:t>
            </a:r>
            <a:endParaRPr lang="en-GB" dirty="0"/>
          </a:p>
        </p:txBody>
      </p:sp>
      <p:cxnSp>
        <p:nvCxnSpPr>
          <p:cNvPr id="33" name="Straight Arrow Connector 32"/>
          <p:cNvCxnSpPr>
            <a:stCxn id="29" idx="3"/>
            <a:endCxn id="23" idx="1"/>
          </p:cNvCxnSpPr>
          <p:nvPr/>
        </p:nvCxnSpPr>
        <p:spPr>
          <a:xfrm>
            <a:off x="6717017" y="4111328"/>
            <a:ext cx="482681"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981543" y="1417638"/>
            <a:ext cx="1037426" cy="369332"/>
          </a:xfrm>
          <a:prstGeom prst="rect">
            <a:avLst/>
          </a:prstGeom>
          <a:noFill/>
        </p:spPr>
        <p:txBody>
          <a:bodyPr wrap="none" rtlCol="0">
            <a:spAutoFit/>
          </a:bodyPr>
          <a:lstStyle/>
          <a:p>
            <a:r>
              <a:rPr lang="en-GB" i="1" dirty="0" smtClean="0"/>
              <a:t>e.g. </a:t>
            </a:r>
            <a:r>
              <a:rPr lang="en-GB" dirty="0" smtClean="0"/>
              <a:t>HOG</a:t>
            </a:r>
            <a:endParaRPr lang="en-GB" dirty="0"/>
          </a:p>
        </p:txBody>
      </p:sp>
    </p:spTree>
    <p:extLst>
      <p:ext uri="{BB962C8B-B14F-4D97-AF65-F5344CB8AC3E}">
        <p14:creationId xmlns:p14="http://schemas.microsoft.com/office/powerpoint/2010/main" val="241495698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smtClean="0"/>
              <a:t>Feature Detection</a:t>
            </a:r>
            <a:br>
              <a:rPr lang="en-GB" dirty="0" smtClean="0"/>
            </a:br>
            <a:r>
              <a:rPr lang="en-GB" dirty="0" smtClean="0"/>
              <a:t>and Recognition</a:t>
            </a:r>
            <a:endParaRPr lang="en-GB" dirty="0"/>
          </a:p>
        </p:txBody>
      </p:sp>
      <p:sp>
        <p:nvSpPr>
          <p:cNvPr id="3" name="Content Placeholder 2"/>
          <p:cNvSpPr>
            <a:spLocks noGrp="1"/>
          </p:cNvSpPr>
          <p:nvPr>
            <p:ph idx="4294967295"/>
          </p:nvPr>
        </p:nvSpPr>
        <p:spPr>
          <a:xfrm>
            <a:off x="0" y="1600200"/>
            <a:ext cx="8229600" cy="4525963"/>
          </a:xfrm>
        </p:spPr>
        <p:txBody>
          <a:bodyPr/>
          <a:lstStyle/>
          <a:p>
            <a:endParaRPr lang="en-GB" dirty="0"/>
          </a:p>
          <a:p>
            <a:pPr marL="0" indent="0">
              <a:buNone/>
            </a:pPr>
            <a:endParaRPr lang="en-GB" dirty="0"/>
          </a:p>
        </p:txBody>
      </p:sp>
      <p:pic>
        <p:nvPicPr>
          <p:cNvPr id="4" name="Picture 3" descr="pizza_box.jpg"/>
          <p:cNvPicPr>
            <a:picLocks noChangeAspect="1"/>
          </p:cNvPicPr>
          <p:nvPr/>
        </p:nvPicPr>
        <p:blipFill>
          <a:blip r:embed="rId3">
            <a:extLst>
              <a:ext uri="{BEBA8EAE-BF5A-486C-A8C5-ECC9F3942E4B}">
                <a14:imgProps xmlns:a14="http://schemas.microsoft.com/office/drawing/2010/main">
                  <a14:imgLayer r:embed="rId4">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1089625" y="2837623"/>
            <a:ext cx="1813395" cy="1828101"/>
          </a:xfrm>
          <a:prstGeom prst="rect">
            <a:avLst/>
          </a:prstGeom>
          <a:ln>
            <a:noFill/>
          </a:ln>
          <a:effectLst>
            <a:outerShdw blurRad="292100" dist="139700" dir="2700000" algn="tl" rotWithShape="0">
              <a:srgbClr val="333333">
                <a:alpha val="65000"/>
              </a:srgbClr>
            </a:outerShdw>
          </a:effectLst>
        </p:spPr>
      </p:pic>
      <p:pic>
        <p:nvPicPr>
          <p:cNvPr id="5" name="Picture 4" descr="pizza_box.jpg"/>
          <p:cNvPicPr>
            <a:picLocks noChangeAspect="1"/>
          </p:cNvPicPr>
          <p:nvPr/>
        </p:nvPicPr>
        <p:blipFill>
          <a:blip r:embed="rId3">
            <a:extLst>
              <a:ext uri="{BEBA8EAE-BF5A-486C-A8C5-ECC9F3942E4B}">
                <a14:imgProps xmlns:a14="http://schemas.microsoft.com/office/drawing/2010/main">
                  <a14:imgLayer r:embed="rId5">
                    <a14:imgEffect>
                      <a14:backgroundRemoval t="2112" b="97034" l="2484" r="98429">
                        <a14:foregroundMark x1="4663" y1="4274" x2="4663" y2="4274"/>
                        <a14:foregroundMark x1="18044" y1="86375" x2="18044" y2="86375"/>
                        <a14:foregroundMark x1="32032" y1="21317" x2="32032" y2="21317"/>
                        <a14:foregroundMark x1="42625" y1="18703" x2="42625" y2="18703"/>
                        <a14:foregroundMark x1="13127" y1="26395" x2="32438" y2="11011"/>
                        <a14:foregroundMark x1="8059" y1="80945" x2="9529" y2="17195"/>
                        <a14:foregroundMark x1="3700" y1="94218" x2="36949" y2="94218"/>
                        <a14:foregroundMark x1="28637" y1="40271" x2="28637" y2="40271"/>
                      </a14:backgroundRemoval>
                    </a14:imgEffect>
                  </a14:imgLayer>
                </a14:imgProps>
              </a:ext>
              <a:ext uri="{28A0092B-C50C-407E-A947-70E740481C1C}">
                <a14:useLocalDpi xmlns:a14="http://schemas.microsoft.com/office/drawing/2010/main" val="0"/>
              </a:ext>
            </a:extLst>
          </a:blip>
          <a:stretch>
            <a:fillRect/>
          </a:stretch>
        </p:blipFill>
        <p:spPr>
          <a:xfrm>
            <a:off x="6590365" y="3346894"/>
            <a:ext cx="1813395" cy="1828101"/>
          </a:xfrm>
          <a:prstGeom prst="rect">
            <a:avLst/>
          </a:prstGeom>
          <a:ln>
            <a:noFill/>
          </a:ln>
          <a:effectLst>
            <a:outerShdw blurRad="292100" dist="139700" dir="2700000" algn="tl" rotWithShape="0">
              <a:srgbClr val="333333">
                <a:alpha val="65000"/>
              </a:srgbClr>
            </a:outerShdw>
          </a:effectLst>
          <a:scene3d>
            <a:camera prst="perspectiveContrastingLeftFacing" fov="5340000">
              <a:rot lat="624000" lon="1914000" rev="21024000"/>
            </a:camera>
            <a:lightRig rig="threePt" dir="t"/>
          </a:scene3d>
        </p:spPr>
      </p:pic>
      <p:cxnSp>
        <p:nvCxnSpPr>
          <p:cNvPr id="7" name="Straight Arrow Connector 6"/>
          <p:cNvCxnSpPr>
            <a:stCxn id="20" idx="6"/>
            <a:endCxn id="17" idx="2"/>
          </p:cNvCxnSpPr>
          <p:nvPr/>
        </p:nvCxnSpPr>
        <p:spPr>
          <a:xfrm>
            <a:off x="3041785" y="2910618"/>
            <a:ext cx="5133375" cy="653170"/>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a:stCxn id="18" idx="6"/>
            <a:endCxn id="16" idx="2"/>
          </p:cNvCxnSpPr>
          <p:nvPr/>
        </p:nvCxnSpPr>
        <p:spPr>
          <a:xfrm>
            <a:off x="1359550" y="2837623"/>
            <a:ext cx="5420938" cy="443902"/>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0" idx="6"/>
            <a:endCxn id="54" idx="2"/>
          </p:cNvCxnSpPr>
          <p:nvPr/>
        </p:nvCxnSpPr>
        <p:spPr>
          <a:xfrm>
            <a:off x="1254133" y="4580407"/>
            <a:ext cx="5336232" cy="222637"/>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58" idx="6"/>
            <a:endCxn id="56" idx="2"/>
          </p:cNvCxnSpPr>
          <p:nvPr/>
        </p:nvCxnSpPr>
        <p:spPr>
          <a:xfrm>
            <a:off x="2988959" y="4555821"/>
            <a:ext cx="4914864" cy="729078"/>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7" name="Oval 16"/>
          <p:cNvSpPr/>
          <p:nvPr/>
        </p:nvSpPr>
        <p:spPr>
          <a:xfrm>
            <a:off x="8175160" y="3361223"/>
            <a:ext cx="457200" cy="405129"/>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Oval 19"/>
          <p:cNvSpPr/>
          <p:nvPr/>
        </p:nvSpPr>
        <p:spPr>
          <a:xfrm>
            <a:off x="2584585" y="2708053"/>
            <a:ext cx="457200" cy="405129"/>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Oval 11"/>
          <p:cNvSpPr/>
          <p:nvPr/>
        </p:nvSpPr>
        <p:spPr>
          <a:xfrm>
            <a:off x="1322989" y="3374185"/>
            <a:ext cx="312017" cy="219807"/>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 name="Oval 12"/>
          <p:cNvSpPr/>
          <p:nvPr/>
        </p:nvSpPr>
        <p:spPr>
          <a:xfrm>
            <a:off x="7009088" y="3774791"/>
            <a:ext cx="312017" cy="219807"/>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5" name="Straight Arrow Connector 14"/>
          <p:cNvCxnSpPr>
            <a:stCxn id="12" idx="6"/>
            <a:endCxn id="13" idx="2"/>
          </p:cNvCxnSpPr>
          <p:nvPr/>
        </p:nvCxnSpPr>
        <p:spPr>
          <a:xfrm>
            <a:off x="1635006" y="3484089"/>
            <a:ext cx="5374082" cy="400606"/>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6780488" y="3078960"/>
            <a:ext cx="457200" cy="405129"/>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8" name="Oval 17"/>
          <p:cNvSpPr/>
          <p:nvPr/>
        </p:nvSpPr>
        <p:spPr>
          <a:xfrm>
            <a:off x="902350" y="2635058"/>
            <a:ext cx="457200" cy="405129"/>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3" name="Straight Connector 22"/>
          <p:cNvCxnSpPr/>
          <p:nvPr/>
        </p:nvCxnSpPr>
        <p:spPr>
          <a:xfrm>
            <a:off x="7009088" y="3281525"/>
            <a:ext cx="1394672" cy="2822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7009088" y="3281525"/>
            <a:ext cx="138414" cy="603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7147502" y="3563788"/>
            <a:ext cx="1256258" cy="32090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1172256" y="2880919"/>
            <a:ext cx="1660695" cy="29699"/>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1172256" y="2880919"/>
            <a:ext cx="289147" cy="60317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H="1">
            <a:off x="1461403" y="2910618"/>
            <a:ext cx="1371548" cy="5734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4" name="Oval 53"/>
          <p:cNvSpPr/>
          <p:nvPr/>
        </p:nvSpPr>
        <p:spPr>
          <a:xfrm>
            <a:off x="6590365" y="4693140"/>
            <a:ext cx="312017" cy="219807"/>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6" name="Oval 55"/>
          <p:cNvSpPr/>
          <p:nvPr/>
        </p:nvSpPr>
        <p:spPr>
          <a:xfrm>
            <a:off x="7903823" y="5174995"/>
            <a:ext cx="312017" cy="219807"/>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8" name="Oval 57"/>
          <p:cNvSpPr/>
          <p:nvPr/>
        </p:nvSpPr>
        <p:spPr>
          <a:xfrm>
            <a:off x="2676942" y="4445917"/>
            <a:ext cx="312017" cy="219807"/>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0" name="Oval 59"/>
          <p:cNvSpPr/>
          <p:nvPr/>
        </p:nvSpPr>
        <p:spPr>
          <a:xfrm>
            <a:off x="942116" y="4449255"/>
            <a:ext cx="312017" cy="262304"/>
          </a:xfrm>
          <a:prstGeom prst="ellipse">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62" name="Straight Connector 61"/>
          <p:cNvCxnSpPr/>
          <p:nvPr/>
        </p:nvCxnSpPr>
        <p:spPr>
          <a:xfrm flipH="1">
            <a:off x="6780488" y="3563788"/>
            <a:ext cx="1623272" cy="1239256"/>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780488" y="4803044"/>
            <a:ext cx="1286909" cy="481855"/>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8067397" y="3563788"/>
            <a:ext cx="336363" cy="172111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H="1">
            <a:off x="1089625" y="2910618"/>
            <a:ext cx="1743326" cy="1689861"/>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832951" y="2910618"/>
            <a:ext cx="0" cy="1669789"/>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089625" y="4580407"/>
            <a:ext cx="1743326" cy="20072"/>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81" name="TextBox 80"/>
          <p:cNvSpPr txBox="1"/>
          <p:nvPr/>
        </p:nvSpPr>
        <p:spPr>
          <a:xfrm>
            <a:off x="4158082" y="2338721"/>
            <a:ext cx="1795772" cy="369332"/>
          </a:xfrm>
          <a:prstGeom prst="rect">
            <a:avLst/>
          </a:prstGeom>
          <a:noFill/>
        </p:spPr>
        <p:txBody>
          <a:bodyPr wrap="none" rtlCol="0">
            <a:spAutoFit/>
          </a:bodyPr>
          <a:lstStyle/>
          <a:p>
            <a:r>
              <a:rPr lang="en-GB" i="1" dirty="0" smtClean="0"/>
              <a:t>Match </a:t>
            </a:r>
            <a:r>
              <a:rPr lang="en-GB" i="1" dirty="0" err="1" smtClean="0"/>
              <a:t>keypoints</a:t>
            </a:r>
            <a:endParaRPr lang="en-GB" i="1" dirty="0"/>
          </a:p>
        </p:txBody>
      </p:sp>
      <p:sp>
        <p:nvSpPr>
          <p:cNvPr id="82" name="TextBox 81"/>
          <p:cNvSpPr txBox="1"/>
          <p:nvPr/>
        </p:nvSpPr>
        <p:spPr>
          <a:xfrm>
            <a:off x="3252021" y="5235916"/>
            <a:ext cx="3591260" cy="369332"/>
          </a:xfrm>
          <a:prstGeom prst="rect">
            <a:avLst/>
          </a:prstGeom>
          <a:noFill/>
        </p:spPr>
        <p:txBody>
          <a:bodyPr wrap="none" rtlCol="0">
            <a:spAutoFit/>
          </a:bodyPr>
          <a:lstStyle/>
          <a:p>
            <a:r>
              <a:rPr lang="en-GB" i="1" dirty="0" smtClean="0"/>
              <a:t>Estimate </a:t>
            </a:r>
            <a:r>
              <a:rPr lang="en-GB" i="1" dirty="0" err="1" smtClean="0"/>
              <a:t>geomtrical</a:t>
            </a:r>
            <a:r>
              <a:rPr lang="en-GB" i="1" dirty="0" smtClean="0"/>
              <a:t> transformation</a:t>
            </a:r>
            <a:endParaRPr lang="en-GB" i="1" dirty="0"/>
          </a:p>
        </p:txBody>
      </p:sp>
    </p:spTree>
    <p:extLst>
      <p:ext uri="{BB962C8B-B14F-4D97-AF65-F5344CB8AC3E}">
        <p14:creationId xmlns:p14="http://schemas.microsoft.com/office/powerpoint/2010/main" val="3425873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pizza pizza_box_logo_abstract_640x480 in pizza_delivery_1 Object Keypoi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594" y="763048"/>
            <a:ext cx="6824467" cy="5118351"/>
          </a:xfrm>
          <a:prstGeom prst="rect">
            <a:avLst/>
          </a:prstGeom>
        </p:spPr>
      </p:pic>
      <p:pic>
        <p:nvPicPr>
          <p:cNvPr id="10" name="Picture 9" descr="pizza_box_logo_abstract_640x48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61364"/>
            <a:ext cx="3827495" cy="2870621"/>
          </a:xfrm>
          <a:prstGeom prst="rect">
            <a:avLst/>
          </a:prstGeom>
        </p:spPr>
      </p:pic>
      <p:pic>
        <p:nvPicPr>
          <p:cNvPr id="8" name="Picture 7" descr="pizza pizza_box_logo_abstract_640x480 in pizza_delivery_1 Object Keypoint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474" y="3714223"/>
            <a:ext cx="3827495" cy="2870621"/>
          </a:xfrm>
          <a:prstGeom prst="rect">
            <a:avLst/>
          </a:prstGeom>
          <a:ln>
            <a:noFill/>
          </a:ln>
          <a:effectLst>
            <a:outerShdw blurRad="292100" dist="139700" dir="2700000" algn="tl" rotWithShape="0">
              <a:srgbClr val="333333">
                <a:alpha val="65000"/>
              </a:srgbClr>
            </a:outerShdw>
          </a:effectLst>
        </p:spPr>
      </p:pic>
      <p:pic>
        <p:nvPicPr>
          <p:cNvPr id="9" name="Picture 8" descr="pizza_box_logo_abstract_640x480.png"/>
          <p:cNvPicPr>
            <a:picLocks noChangeAspect="1"/>
          </p:cNvPicPr>
          <p:nvPr/>
        </p:nvPicPr>
        <p:blipFill>
          <a:blip r:embed="rId6">
            <a:alphaModFix amt="62000"/>
            <a:extLst>
              <a:ext uri="{BEBA8EAE-BF5A-486C-A8C5-ECC9F3942E4B}">
                <a14:imgProps xmlns:a14="http://schemas.microsoft.com/office/drawing/2010/main">
                  <a14:imgLayer r:embed="rId7">
                    <a14:imgEffect>
                      <a14:backgroundRemoval t="25625" b="98125" l="10000" r="90000">
                        <a14:foregroundMark x1="36250" y1="53125" x2="36250" y2="47500"/>
                        <a14:foregroundMark x1="20313" y1="54167" x2="20313" y2="47083"/>
                        <a14:foregroundMark x1="26875" y1="74375" x2="32188" y2="73750"/>
                        <a14:foregroundMark x1="65000" y1="62292" x2="65313" y2="58542"/>
                      </a14:backgroundRemoval>
                    </a14:imgEffect>
                  </a14:imgLayer>
                </a14:imgProps>
              </a:ext>
              <a:ext uri="{28A0092B-C50C-407E-A947-70E740481C1C}">
                <a14:useLocalDpi xmlns:a14="http://schemas.microsoft.com/office/drawing/2010/main" val="0"/>
              </a:ext>
            </a:extLst>
          </a:blip>
          <a:stretch>
            <a:fillRect/>
          </a:stretch>
        </p:blipFill>
        <p:spPr>
          <a:xfrm>
            <a:off x="241474" y="3714223"/>
            <a:ext cx="3827495" cy="2870621"/>
          </a:xfrm>
          <a:prstGeom prst="rect">
            <a:avLst/>
          </a:prstGeom>
        </p:spPr>
      </p:pic>
      <p:sp>
        <p:nvSpPr>
          <p:cNvPr id="2" name="Title 1"/>
          <p:cNvSpPr>
            <a:spLocks noGrp="1"/>
          </p:cNvSpPr>
          <p:nvPr>
            <p:ph type="title"/>
          </p:nvPr>
        </p:nvSpPr>
        <p:spPr/>
        <p:txBody>
          <a:bodyPr/>
          <a:lstStyle/>
          <a:p>
            <a:r>
              <a:rPr lang="en-GB" dirty="0" smtClean="0"/>
              <a:t>Features Detection - </a:t>
            </a:r>
            <a:r>
              <a:rPr lang="en-GB" dirty="0" err="1" smtClean="0"/>
              <a:t>Keypoints</a:t>
            </a:r>
            <a:endParaRPr lang="en-GB" dirty="0"/>
          </a:p>
        </p:txBody>
      </p:sp>
      <p:sp>
        <p:nvSpPr>
          <p:cNvPr id="7" name="TextBox 6"/>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
        <p:nvSpPr>
          <p:cNvPr id="12" name="TextBox 11"/>
          <p:cNvSpPr txBox="1"/>
          <p:nvPr/>
        </p:nvSpPr>
        <p:spPr>
          <a:xfrm>
            <a:off x="3219295" y="3071347"/>
            <a:ext cx="849674" cy="369332"/>
          </a:xfrm>
          <a:prstGeom prst="rect">
            <a:avLst/>
          </a:prstGeom>
          <a:noFill/>
        </p:spPr>
        <p:txBody>
          <a:bodyPr wrap="none" rtlCol="0">
            <a:spAutoFit/>
          </a:bodyPr>
          <a:lstStyle/>
          <a:p>
            <a:r>
              <a:rPr lang="en-GB" i="1" dirty="0" smtClean="0"/>
              <a:t>Object</a:t>
            </a:r>
            <a:endParaRPr lang="en-GB" i="1" dirty="0"/>
          </a:p>
        </p:txBody>
      </p:sp>
      <p:sp>
        <p:nvSpPr>
          <p:cNvPr id="13" name="TextBox 12"/>
          <p:cNvSpPr txBox="1"/>
          <p:nvPr/>
        </p:nvSpPr>
        <p:spPr>
          <a:xfrm>
            <a:off x="4077422" y="6215512"/>
            <a:ext cx="1427206" cy="369332"/>
          </a:xfrm>
          <a:prstGeom prst="rect">
            <a:avLst/>
          </a:prstGeom>
          <a:noFill/>
        </p:spPr>
        <p:txBody>
          <a:bodyPr wrap="none" rtlCol="0">
            <a:spAutoFit/>
          </a:bodyPr>
          <a:lstStyle/>
          <a:p>
            <a:r>
              <a:rPr lang="en-GB" i="1" dirty="0" smtClean="0"/>
              <a:t>All </a:t>
            </a:r>
            <a:r>
              <a:rPr lang="en-GB" i="1" dirty="0" err="1" smtClean="0"/>
              <a:t>keypoints</a:t>
            </a:r>
            <a:endParaRPr lang="en-GB" i="1" dirty="0"/>
          </a:p>
        </p:txBody>
      </p:sp>
      <p:sp>
        <p:nvSpPr>
          <p:cNvPr id="14" name="TextBox 13"/>
          <p:cNvSpPr txBox="1"/>
          <p:nvPr/>
        </p:nvSpPr>
        <p:spPr>
          <a:xfrm>
            <a:off x="6999162" y="5696733"/>
            <a:ext cx="2144838" cy="369332"/>
          </a:xfrm>
          <a:prstGeom prst="rect">
            <a:avLst/>
          </a:prstGeom>
          <a:noFill/>
        </p:spPr>
        <p:txBody>
          <a:bodyPr wrap="none" rtlCol="0">
            <a:spAutoFit/>
          </a:bodyPr>
          <a:lstStyle/>
          <a:p>
            <a:r>
              <a:rPr lang="en-GB" i="1" dirty="0" smtClean="0"/>
              <a:t>Small </a:t>
            </a:r>
            <a:r>
              <a:rPr lang="en-GB" i="1" dirty="0" err="1" smtClean="0"/>
              <a:t>keypoints</a:t>
            </a:r>
            <a:r>
              <a:rPr lang="en-GB" i="1" dirty="0" smtClean="0"/>
              <a:t> only</a:t>
            </a:r>
            <a:endParaRPr lang="en-GB" i="1" dirty="0"/>
          </a:p>
        </p:txBody>
      </p:sp>
    </p:spTree>
    <p:extLst>
      <p:ext uri="{BB962C8B-B14F-4D97-AF65-F5344CB8AC3E}">
        <p14:creationId xmlns:p14="http://schemas.microsoft.com/office/powerpoint/2010/main" val="366676721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GB" dirty="0" smtClean="0"/>
              <a:t>Features Detection - </a:t>
            </a:r>
            <a:r>
              <a:rPr lang="en-GB" dirty="0" err="1" smtClean="0"/>
              <a:t>Keypoints</a:t>
            </a:r>
            <a:endParaRPr lang="en-GB" dirty="0"/>
          </a:p>
        </p:txBody>
      </p:sp>
      <p:pic>
        <p:nvPicPr>
          <p:cNvPr id="4" name="Picture 3" descr="pizza pizza_box_logo_abstract_640x480 in pizza_delivery_1 Scene Keypoi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1232972"/>
            <a:ext cx="4038600" cy="53848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pic>
        <p:nvPicPr>
          <p:cNvPr id="6" name="Picture 5" descr="pizza_delivery_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232972"/>
            <a:ext cx="4038600" cy="5384799"/>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6432218" y="1417638"/>
            <a:ext cx="2144838" cy="369332"/>
          </a:xfrm>
          <a:prstGeom prst="rect">
            <a:avLst/>
          </a:prstGeom>
          <a:solidFill>
            <a:schemeClr val="bg2"/>
          </a:solidFill>
          <a:effectLst>
            <a:outerShdw blurRad="50800" dist="38100" dir="2700000" algn="tl" rotWithShape="0">
              <a:prstClr val="black">
                <a:alpha val="40000"/>
              </a:prstClr>
            </a:outerShdw>
          </a:effectLst>
        </p:spPr>
        <p:txBody>
          <a:bodyPr wrap="none" rtlCol="0">
            <a:spAutoFit/>
          </a:bodyPr>
          <a:lstStyle/>
          <a:p>
            <a:r>
              <a:rPr lang="en-GB" i="1" dirty="0" smtClean="0"/>
              <a:t>Small </a:t>
            </a:r>
            <a:r>
              <a:rPr lang="en-GB" i="1" dirty="0" err="1" smtClean="0"/>
              <a:t>keypoints</a:t>
            </a:r>
            <a:r>
              <a:rPr lang="en-GB" i="1" dirty="0" smtClean="0"/>
              <a:t> only</a:t>
            </a:r>
            <a:endParaRPr lang="en-GB" i="1" dirty="0"/>
          </a:p>
        </p:txBody>
      </p:sp>
    </p:spTree>
    <p:extLst>
      <p:ext uri="{BB962C8B-B14F-4D97-AF65-F5344CB8AC3E}">
        <p14:creationId xmlns:p14="http://schemas.microsoft.com/office/powerpoint/2010/main" val="3865485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Feature Recognition</a:t>
            </a:r>
            <a:endParaRPr lang="en-GB" dirty="0"/>
          </a:p>
        </p:txBody>
      </p:sp>
      <p:pic>
        <p:nvPicPr>
          <p:cNvPr id="3" name="Picture 2" descr="pizza pizza_box_logo_abstract_640x480 in pizza_delivery_1 Object Keypoin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71831"/>
            <a:ext cx="4015967" cy="3011976"/>
          </a:xfrm>
          <a:prstGeom prst="rect">
            <a:avLst/>
          </a:prstGeom>
        </p:spPr>
      </p:pic>
      <p:pic>
        <p:nvPicPr>
          <p:cNvPr id="4" name="Picture 3" descr="pizza pizza_box_logo_abstract_640x480 in pizza_delivery_1 Scene Keypoints.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00" y="1232972"/>
            <a:ext cx="4038600" cy="5384800"/>
          </a:xfrm>
          <a:prstGeom prst="rect">
            <a:avLst/>
          </a:prstGeom>
          <a:ln>
            <a:noFill/>
          </a:ln>
          <a:effectLst>
            <a:outerShdw blurRad="292100" dist="139700" dir="2700000" algn="tl" rotWithShape="0">
              <a:srgbClr val="333333">
                <a:alpha val="65000"/>
              </a:srgbClr>
            </a:outerShdw>
          </a:effectLst>
        </p:spPr>
      </p:pic>
      <p:sp>
        <p:nvSpPr>
          <p:cNvPr id="5" name="Left-Right Arrow 4"/>
          <p:cNvSpPr/>
          <p:nvPr/>
        </p:nvSpPr>
        <p:spPr>
          <a:xfrm>
            <a:off x="4040124" y="3433900"/>
            <a:ext cx="1216152" cy="484632"/>
          </a:xfrm>
          <a:prstGeom prst="leftRightArrow">
            <a:avLst/>
          </a:prstGeom>
          <a:solidFill>
            <a:srgbClr val="00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11522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Pizza Code</a:t>
            </a:r>
            <a:endParaRPr lang="en-GB" dirty="0"/>
          </a:p>
        </p:txBody>
      </p:sp>
      <p:sp>
        <p:nvSpPr>
          <p:cNvPr id="3" name="TextBox 2"/>
          <p:cNvSpPr txBox="1"/>
          <p:nvPr/>
        </p:nvSpPr>
        <p:spPr>
          <a:xfrm>
            <a:off x="125421" y="1728198"/>
            <a:ext cx="8896160" cy="4216539"/>
          </a:xfrm>
          <a:prstGeom prst="rect">
            <a:avLst/>
          </a:prstGeom>
          <a:solidFill>
            <a:schemeClr val="bg2"/>
          </a:solidFill>
        </p:spPr>
        <p:txBody>
          <a:bodyPr wrap="none" rtlCol="0">
            <a:spAutoFit/>
          </a:bodyPr>
          <a:lstStyle/>
          <a:p>
            <a:r>
              <a:rPr lang="en-GB" sz="1200" dirty="0" smtClean="0">
                <a:solidFill>
                  <a:prstClr val="black"/>
                </a:solidFill>
                <a:latin typeface="Courier"/>
              </a:rPr>
              <a:t>  </a:t>
            </a:r>
            <a:r>
              <a:rPr lang="en-GB" sz="1200" dirty="0" smtClean="0">
                <a:solidFill>
                  <a:prstClr val="black"/>
                </a:solidFill>
                <a:latin typeface="Monaco"/>
              </a:rPr>
              <a:t>detector</a:t>
            </a:r>
            <a:r>
              <a:rPr lang="en-GB" sz="1200" dirty="0">
                <a:solidFill>
                  <a:prstClr val="black"/>
                </a:solidFill>
                <a:latin typeface="Courier"/>
              </a:rPr>
              <a:t>, </a:t>
            </a:r>
            <a:r>
              <a:rPr lang="en-GB" sz="1200" dirty="0">
                <a:solidFill>
                  <a:prstClr val="black"/>
                </a:solidFill>
                <a:latin typeface="Monaco"/>
              </a:rPr>
              <a:t>norm</a:t>
            </a:r>
            <a:r>
              <a:rPr lang="en-GB" sz="1200" dirty="0">
                <a:solidFill>
                  <a:prstClr val="black"/>
                </a:solidFill>
                <a:latin typeface="Courier"/>
              </a:rPr>
              <a:t> = cv2</a:t>
            </a:r>
            <a:r>
              <a:rPr lang="en-GB" sz="1200" dirty="0" smtClean="0">
                <a:solidFill>
                  <a:prstClr val="black"/>
                </a:solidFill>
                <a:latin typeface="Courier"/>
              </a:rPr>
              <a:t>.</a:t>
            </a:r>
            <a:r>
              <a:rPr lang="en-GB" sz="1200" b="1" dirty="0" smtClean="0">
                <a:solidFill>
                  <a:prstClr val="black"/>
                </a:solidFill>
                <a:latin typeface="Courier"/>
              </a:rPr>
              <a:t>SURF</a:t>
            </a:r>
            <a:r>
              <a:rPr lang="en-GB" sz="1200" dirty="0" smtClean="0">
                <a:solidFill>
                  <a:prstClr val="black"/>
                </a:solidFill>
                <a:latin typeface="Courier"/>
              </a:rPr>
              <a:t>()</a:t>
            </a:r>
            <a:r>
              <a:rPr lang="en-GB" sz="1200" dirty="0">
                <a:solidFill>
                  <a:prstClr val="black"/>
                </a:solidFill>
                <a:latin typeface="Courier"/>
              </a:rPr>
              <a:t>, cv2</a:t>
            </a:r>
            <a:r>
              <a:rPr lang="en-GB" sz="1200" dirty="0" smtClean="0">
                <a:solidFill>
                  <a:prstClr val="black"/>
                </a:solidFill>
                <a:latin typeface="Courier"/>
              </a:rPr>
              <a:t>.NORM_L2</a:t>
            </a:r>
            <a:endParaRPr lang="en-GB" sz="1200" dirty="0">
              <a:solidFill>
                <a:prstClr val="black"/>
              </a:solidFill>
              <a:latin typeface="Courier"/>
            </a:endParaRPr>
          </a:p>
          <a:p>
            <a:r>
              <a:rPr lang="en-GB" sz="1200" dirty="0" smtClean="0">
                <a:solidFill>
                  <a:prstClr val="black"/>
                </a:solidFill>
                <a:latin typeface="Monaco"/>
              </a:rPr>
              <a:t>  </a:t>
            </a:r>
            <a:r>
              <a:rPr lang="en-GB" sz="1200" dirty="0" err="1" smtClean="0">
                <a:solidFill>
                  <a:prstClr val="black"/>
                </a:solidFill>
                <a:latin typeface="Monaco"/>
              </a:rPr>
              <a:t>bf_matcher</a:t>
            </a:r>
            <a:r>
              <a:rPr lang="en-GB" sz="1200" dirty="0" smtClean="0">
                <a:solidFill>
                  <a:prstClr val="black"/>
                </a:solidFill>
                <a:latin typeface="Courier"/>
              </a:rPr>
              <a:t> </a:t>
            </a:r>
            <a:r>
              <a:rPr lang="en-GB" sz="1200" dirty="0">
                <a:solidFill>
                  <a:prstClr val="black"/>
                </a:solidFill>
                <a:latin typeface="Courier"/>
              </a:rPr>
              <a:t>= cv2.</a:t>
            </a:r>
            <a:r>
              <a:rPr lang="en-GB" sz="1200" b="1" dirty="0">
                <a:solidFill>
                  <a:prstClr val="black"/>
                </a:solidFill>
                <a:latin typeface="Courier"/>
              </a:rPr>
              <a:t>BFMatcher</a:t>
            </a:r>
            <a:r>
              <a:rPr lang="en-GB" sz="1200" dirty="0">
                <a:solidFill>
                  <a:prstClr val="black"/>
                </a:solidFill>
                <a:latin typeface="Courier"/>
              </a:rPr>
              <a:t>(norm)</a:t>
            </a:r>
          </a:p>
          <a:p>
            <a:r>
              <a:rPr lang="en-US" sz="1200" dirty="0">
                <a:solidFill>
                  <a:prstClr val="black"/>
                </a:solidFill>
                <a:latin typeface="Courier"/>
              </a:rPr>
              <a:t>    </a:t>
            </a:r>
          </a:p>
          <a:p>
            <a:r>
              <a:rPr lang="en-US" sz="1200" dirty="0">
                <a:solidFill>
                  <a:prstClr val="black"/>
                </a:solidFill>
                <a:latin typeface="Courier"/>
              </a:rPr>
              <a:t>  </a:t>
            </a:r>
            <a:r>
              <a:rPr lang="en-US" sz="1200" dirty="0" smtClean="0">
                <a:solidFill>
                  <a:srgbClr val="8D0015"/>
                </a:solidFill>
                <a:latin typeface="Monaco"/>
              </a:rPr>
              <a:t># </a:t>
            </a:r>
            <a:r>
              <a:rPr lang="en-US" sz="1200" dirty="0">
                <a:solidFill>
                  <a:srgbClr val="8D0015"/>
                </a:solidFill>
                <a:latin typeface="Monaco"/>
              </a:rPr>
              <a:t>Detect features in the reference </a:t>
            </a:r>
            <a:r>
              <a:rPr lang="en-US" sz="1200" dirty="0" smtClean="0">
                <a:solidFill>
                  <a:srgbClr val="8D0015"/>
                </a:solidFill>
                <a:latin typeface="Monaco"/>
              </a:rPr>
              <a:t>object</a:t>
            </a:r>
            <a:endParaRPr lang="en-US" sz="1200" dirty="0" smtClean="0">
              <a:solidFill>
                <a:prstClr val="black"/>
              </a:solidFill>
              <a:latin typeface="Courier"/>
            </a:endParaRPr>
          </a:p>
          <a:p>
            <a:r>
              <a:rPr lang="en-US" sz="1200" dirty="0" smtClean="0">
                <a:solidFill>
                  <a:prstClr val="black"/>
                </a:solidFill>
                <a:latin typeface="Courier"/>
              </a:rPr>
              <a:t>  </a:t>
            </a:r>
            <a:r>
              <a:rPr lang="en-US" sz="1200" dirty="0" err="1" smtClean="0">
                <a:solidFill>
                  <a:prstClr val="black"/>
                </a:solidFill>
                <a:latin typeface="Monaco"/>
              </a:rPr>
              <a:t>object_keypoints</a:t>
            </a:r>
            <a:r>
              <a:rPr lang="en-US" sz="1200" dirty="0" smtClean="0">
                <a:solidFill>
                  <a:prstClr val="black"/>
                </a:solidFill>
                <a:latin typeface="Courier"/>
              </a:rPr>
              <a:t>, </a:t>
            </a:r>
            <a:r>
              <a:rPr lang="en-US" sz="1200" dirty="0" err="1" smtClean="0">
                <a:solidFill>
                  <a:prstClr val="black"/>
                </a:solidFill>
                <a:latin typeface="Monaco"/>
              </a:rPr>
              <a:t>object_descriptors</a:t>
            </a:r>
            <a:r>
              <a:rPr lang="en-US" sz="1200" dirty="0" smtClean="0">
                <a:solidFill>
                  <a:prstClr val="black"/>
                </a:solidFill>
                <a:latin typeface="Courier"/>
              </a:rPr>
              <a:t> = </a:t>
            </a:r>
            <a:r>
              <a:rPr lang="en-US" sz="1600" b="1" dirty="0" err="1" smtClean="0">
                <a:solidFill>
                  <a:prstClr val="black"/>
                </a:solidFill>
                <a:latin typeface="Courier"/>
              </a:rPr>
              <a:t>detector.detectAndCompute</a:t>
            </a:r>
            <a:r>
              <a:rPr lang="en-US" sz="1200" dirty="0" smtClean="0">
                <a:solidFill>
                  <a:prstClr val="black"/>
                </a:solidFill>
                <a:latin typeface="Courier"/>
              </a:rPr>
              <a:t>(</a:t>
            </a:r>
            <a:r>
              <a:rPr lang="en-US" sz="1200" dirty="0" err="1" smtClean="0">
                <a:solidFill>
                  <a:prstClr val="black"/>
                </a:solidFill>
                <a:latin typeface="Courier"/>
              </a:rPr>
              <a:t>object_image</a:t>
            </a:r>
            <a:r>
              <a:rPr lang="en-US" sz="1200" dirty="0" smtClean="0">
                <a:solidFill>
                  <a:prstClr val="black"/>
                </a:solidFill>
                <a:latin typeface="Courier"/>
              </a:rPr>
              <a:t>, </a:t>
            </a:r>
            <a:r>
              <a:rPr lang="en-US" sz="1200" dirty="0" smtClean="0">
                <a:solidFill>
                  <a:srgbClr val="6A006C"/>
                </a:solidFill>
                <a:latin typeface="Monaco"/>
              </a:rPr>
              <a:t>None</a:t>
            </a:r>
            <a:r>
              <a:rPr lang="en-US" sz="1200" dirty="0" smtClean="0">
                <a:solidFill>
                  <a:prstClr val="black"/>
                </a:solidFill>
                <a:latin typeface="Courier"/>
              </a:rPr>
              <a:t>)</a:t>
            </a:r>
          </a:p>
          <a:p>
            <a:endParaRPr lang="en-US" sz="1200" dirty="0" smtClean="0">
              <a:solidFill>
                <a:prstClr val="black"/>
              </a:solidFill>
              <a:latin typeface="Courier"/>
            </a:endParaRPr>
          </a:p>
          <a:p>
            <a:r>
              <a:rPr lang="en-US" sz="1200" dirty="0">
                <a:solidFill>
                  <a:prstClr val="black"/>
                </a:solidFill>
                <a:latin typeface="Courier"/>
              </a:rPr>
              <a:t> </a:t>
            </a:r>
            <a:endParaRPr lang="en-US" sz="1200" dirty="0" smtClean="0">
              <a:solidFill>
                <a:prstClr val="black"/>
              </a:solidFill>
              <a:latin typeface="Courier"/>
            </a:endParaRPr>
          </a:p>
          <a:p>
            <a:endParaRPr lang="en-US" sz="1200" dirty="0">
              <a:solidFill>
                <a:prstClr val="black"/>
              </a:solidFill>
              <a:latin typeface="Courier"/>
            </a:endParaRPr>
          </a:p>
          <a:p>
            <a:endParaRPr lang="en-US" sz="1200" dirty="0">
              <a:solidFill>
                <a:prstClr val="black"/>
              </a:solidFill>
              <a:latin typeface="Courier"/>
            </a:endParaRPr>
          </a:p>
          <a:p>
            <a:r>
              <a:rPr lang="en-US" sz="1200" dirty="0">
                <a:solidFill>
                  <a:prstClr val="black"/>
                </a:solidFill>
                <a:latin typeface="Courier"/>
              </a:rPr>
              <a:t>  </a:t>
            </a:r>
            <a:r>
              <a:rPr lang="en-US" sz="1200" dirty="0">
                <a:solidFill>
                  <a:srgbClr val="8D0015"/>
                </a:solidFill>
                <a:latin typeface="Monaco"/>
              </a:rPr>
              <a:t># Detect features in the </a:t>
            </a:r>
            <a:r>
              <a:rPr lang="en-US" sz="1200" dirty="0" smtClean="0">
                <a:solidFill>
                  <a:srgbClr val="8D0015"/>
                </a:solidFill>
                <a:latin typeface="Monaco"/>
              </a:rPr>
              <a:t>scene and match</a:t>
            </a:r>
          </a:p>
          <a:p>
            <a:r>
              <a:rPr lang="en-US" sz="1200" dirty="0" smtClean="0">
                <a:solidFill>
                  <a:prstClr val="black"/>
                </a:solidFill>
                <a:latin typeface="Courier"/>
              </a:rPr>
              <a:t>  </a:t>
            </a:r>
            <a:r>
              <a:rPr lang="en-US" sz="1200" dirty="0" err="1" smtClean="0">
                <a:solidFill>
                  <a:prstClr val="black"/>
                </a:solidFill>
                <a:latin typeface="Monaco"/>
              </a:rPr>
              <a:t>scene_keypoints</a:t>
            </a:r>
            <a:r>
              <a:rPr lang="en-US" sz="1200" dirty="0" smtClean="0">
                <a:solidFill>
                  <a:prstClr val="black"/>
                </a:solidFill>
                <a:latin typeface="Courier"/>
              </a:rPr>
              <a:t>, </a:t>
            </a:r>
            <a:r>
              <a:rPr lang="en-US" sz="1200" dirty="0" err="1" smtClean="0">
                <a:solidFill>
                  <a:prstClr val="black"/>
                </a:solidFill>
                <a:latin typeface="Monaco"/>
              </a:rPr>
              <a:t>scene_descriptors</a:t>
            </a:r>
            <a:r>
              <a:rPr lang="en-US" sz="1200" dirty="0" smtClean="0">
                <a:solidFill>
                  <a:prstClr val="black"/>
                </a:solidFill>
                <a:latin typeface="Courier"/>
              </a:rPr>
              <a:t> = </a:t>
            </a:r>
            <a:r>
              <a:rPr lang="en-US" sz="1600" b="1" dirty="0" err="1" smtClean="0">
                <a:solidFill>
                  <a:prstClr val="black"/>
                </a:solidFill>
                <a:latin typeface="Courier"/>
              </a:rPr>
              <a:t>detector.detectAndCompute</a:t>
            </a:r>
            <a:r>
              <a:rPr lang="en-US" sz="1200" dirty="0" smtClean="0">
                <a:solidFill>
                  <a:prstClr val="black"/>
                </a:solidFill>
                <a:latin typeface="Courier"/>
              </a:rPr>
              <a:t>(</a:t>
            </a:r>
            <a:r>
              <a:rPr lang="en-US" sz="1200" dirty="0" err="1" smtClean="0">
                <a:solidFill>
                  <a:prstClr val="black"/>
                </a:solidFill>
                <a:latin typeface="Courier"/>
              </a:rPr>
              <a:t>scene_image</a:t>
            </a:r>
            <a:r>
              <a:rPr lang="en-US" sz="1200" dirty="0" smtClean="0">
                <a:solidFill>
                  <a:prstClr val="black"/>
                </a:solidFill>
                <a:latin typeface="Courier"/>
              </a:rPr>
              <a:t>, </a:t>
            </a:r>
            <a:r>
              <a:rPr lang="en-US" sz="1200" dirty="0" smtClean="0">
                <a:solidFill>
                  <a:srgbClr val="6A006C"/>
                </a:solidFill>
                <a:latin typeface="Monaco"/>
              </a:rPr>
              <a:t>None</a:t>
            </a:r>
            <a:r>
              <a:rPr lang="en-US" sz="1200" dirty="0" smtClean="0">
                <a:solidFill>
                  <a:prstClr val="black"/>
                </a:solidFill>
                <a:latin typeface="Courier"/>
              </a:rPr>
              <a:t>)</a:t>
            </a:r>
          </a:p>
          <a:p>
            <a:endParaRPr lang="en-US" sz="1200" dirty="0" smtClean="0">
              <a:solidFill>
                <a:prstClr val="black"/>
              </a:solidFill>
              <a:latin typeface="Courier"/>
            </a:endParaRPr>
          </a:p>
          <a:p>
            <a:r>
              <a:rPr lang="en-US" sz="1200" dirty="0" smtClean="0">
                <a:solidFill>
                  <a:prstClr val="black"/>
                </a:solidFill>
                <a:latin typeface="Courier"/>
              </a:rPr>
              <a:t>  </a:t>
            </a:r>
            <a:r>
              <a:rPr lang="en-US" sz="1200" dirty="0" err="1" smtClean="0">
                <a:solidFill>
                  <a:prstClr val="black"/>
                </a:solidFill>
                <a:latin typeface="Monaco"/>
              </a:rPr>
              <a:t>raw_matches</a:t>
            </a:r>
            <a:r>
              <a:rPr lang="en-US" sz="1200" dirty="0" smtClean="0">
                <a:solidFill>
                  <a:prstClr val="black"/>
                </a:solidFill>
                <a:latin typeface="Courier"/>
              </a:rPr>
              <a:t> = </a:t>
            </a:r>
            <a:r>
              <a:rPr lang="en-US" sz="1600" b="1" dirty="0" err="1" smtClean="0">
                <a:solidFill>
                  <a:prstClr val="black"/>
                </a:solidFill>
                <a:latin typeface="Courier"/>
              </a:rPr>
              <a:t>matcher.knnMatch</a:t>
            </a:r>
            <a:r>
              <a:rPr lang="en-US" sz="1200" dirty="0" smtClean="0">
                <a:solidFill>
                  <a:prstClr val="black"/>
                </a:solidFill>
                <a:latin typeface="Courier"/>
              </a:rPr>
              <a:t>(</a:t>
            </a:r>
            <a:r>
              <a:rPr lang="en-US" sz="1200" dirty="0" err="1" smtClean="0">
                <a:solidFill>
                  <a:prstClr val="black"/>
                </a:solidFill>
                <a:latin typeface="Courier"/>
              </a:rPr>
              <a:t>object_descriptors</a:t>
            </a:r>
            <a:r>
              <a:rPr lang="en-US" sz="1200" dirty="0" smtClean="0">
                <a:solidFill>
                  <a:prstClr val="black"/>
                </a:solidFill>
                <a:latin typeface="Courier"/>
              </a:rPr>
              <a:t>, </a:t>
            </a:r>
            <a:r>
              <a:rPr lang="en-US" sz="1200" dirty="0" err="1" smtClean="0">
                <a:solidFill>
                  <a:prstClr val="black"/>
                </a:solidFill>
                <a:latin typeface="Courier"/>
              </a:rPr>
              <a:t>scene_descriptors</a:t>
            </a:r>
            <a:r>
              <a:rPr lang="en-US" sz="1200" dirty="0" smtClean="0">
                <a:solidFill>
                  <a:prstClr val="black"/>
                </a:solidFill>
                <a:latin typeface="Courier"/>
              </a:rPr>
              <a:t>, </a:t>
            </a:r>
            <a:r>
              <a:rPr lang="en-US" sz="1200" dirty="0" smtClean="0">
                <a:solidFill>
                  <a:prstClr val="black"/>
                </a:solidFill>
                <a:latin typeface="Monaco"/>
              </a:rPr>
              <a:t>k</a:t>
            </a:r>
            <a:r>
              <a:rPr lang="en-US" sz="1200" dirty="0" smtClean="0">
                <a:solidFill>
                  <a:prstClr val="black"/>
                </a:solidFill>
                <a:latin typeface="Courier"/>
              </a:rPr>
              <a:t>=</a:t>
            </a:r>
            <a:r>
              <a:rPr lang="en-US" sz="1200" dirty="0" smtClean="0">
                <a:solidFill>
                  <a:prstClr val="black"/>
                </a:solidFill>
                <a:latin typeface="Monaco"/>
              </a:rPr>
              <a:t>2</a:t>
            </a:r>
            <a:r>
              <a:rPr lang="en-US" sz="1200" dirty="0" smtClean="0">
                <a:solidFill>
                  <a:prstClr val="black"/>
                </a:solidFill>
                <a:latin typeface="Courier"/>
              </a:rPr>
              <a:t>)</a:t>
            </a:r>
          </a:p>
          <a:p>
            <a:r>
              <a:rPr lang="en-US" sz="1200" dirty="0" smtClean="0">
                <a:solidFill>
                  <a:prstClr val="black"/>
                </a:solidFill>
                <a:latin typeface="Courier"/>
              </a:rPr>
              <a:t>  </a:t>
            </a:r>
            <a:r>
              <a:rPr lang="en-US" sz="1200" dirty="0" smtClean="0">
                <a:solidFill>
                  <a:prstClr val="black"/>
                </a:solidFill>
                <a:latin typeface="Monaco"/>
              </a:rPr>
              <a:t>p1</a:t>
            </a:r>
            <a:r>
              <a:rPr lang="en-US" sz="1200" dirty="0">
                <a:solidFill>
                  <a:prstClr val="black"/>
                </a:solidFill>
                <a:latin typeface="Courier"/>
              </a:rPr>
              <a:t>, </a:t>
            </a:r>
            <a:r>
              <a:rPr lang="en-US" sz="1200" dirty="0">
                <a:solidFill>
                  <a:prstClr val="black"/>
                </a:solidFill>
                <a:latin typeface="Monaco"/>
              </a:rPr>
              <a:t>p2</a:t>
            </a:r>
            <a:r>
              <a:rPr lang="en-US" sz="1200" dirty="0">
                <a:solidFill>
                  <a:prstClr val="black"/>
                </a:solidFill>
                <a:latin typeface="Courier"/>
              </a:rPr>
              <a:t>, </a:t>
            </a:r>
            <a:r>
              <a:rPr lang="en-US" sz="1200" dirty="0" err="1">
                <a:solidFill>
                  <a:prstClr val="black"/>
                </a:solidFill>
                <a:latin typeface="Monaco"/>
              </a:rPr>
              <a:t>kp_pairs</a:t>
            </a:r>
            <a:r>
              <a:rPr lang="en-US" sz="1200" dirty="0">
                <a:solidFill>
                  <a:prstClr val="black"/>
                </a:solidFill>
                <a:latin typeface="Courier"/>
              </a:rPr>
              <a:t> = </a:t>
            </a:r>
            <a:r>
              <a:rPr lang="en-US" sz="1200" dirty="0" err="1">
                <a:solidFill>
                  <a:prstClr val="black"/>
                </a:solidFill>
                <a:latin typeface="Courier"/>
              </a:rPr>
              <a:t>filter_matches</a:t>
            </a:r>
            <a:r>
              <a:rPr lang="en-US" sz="1200" dirty="0">
                <a:solidFill>
                  <a:prstClr val="black"/>
                </a:solidFill>
                <a:latin typeface="Courier"/>
              </a:rPr>
              <a:t>(</a:t>
            </a:r>
            <a:r>
              <a:rPr lang="en-US" sz="1200" dirty="0" err="1">
                <a:solidFill>
                  <a:prstClr val="black"/>
                </a:solidFill>
                <a:latin typeface="Courier"/>
              </a:rPr>
              <a:t>object_keypoints</a:t>
            </a:r>
            <a:r>
              <a:rPr lang="en-US" sz="1200" dirty="0">
                <a:solidFill>
                  <a:prstClr val="black"/>
                </a:solidFill>
                <a:latin typeface="Courier"/>
              </a:rPr>
              <a:t>, </a:t>
            </a:r>
            <a:r>
              <a:rPr lang="en-US" sz="1200" dirty="0" err="1">
                <a:solidFill>
                  <a:prstClr val="black"/>
                </a:solidFill>
                <a:latin typeface="Courier"/>
              </a:rPr>
              <a:t>scene_keypoints</a:t>
            </a:r>
            <a:r>
              <a:rPr lang="en-US" sz="1200" dirty="0">
                <a:solidFill>
                  <a:prstClr val="black"/>
                </a:solidFill>
                <a:latin typeface="Courier"/>
              </a:rPr>
              <a:t>, </a:t>
            </a:r>
            <a:r>
              <a:rPr lang="en-US" sz="1200" dirty="0" err="1">
                <a:solidFill>
                  <a:prstClr val="black"/>
                </a:solidFill>
                <a:latin typeface="Courier"/>
              </a:rPr>
              <a:t>raw_matches</a:t>
            </a:r>
            <a:r>
              <a:rPr lang="en-US" sz="1200" dirty="0">
                <a:solidFill>
                  <a:prstClr val="black"/>
                </a:solidFill>
                <a:latin typeface="Courier"/>
              </a:rPr>
              <a:t>)</a:t>
            </a:r>
          </a:p>
          <a:p>
            <a:endParaRPr lang="en-US" sz="1200" dirty="0">
              <a:solidFill>
                <a:prstClr val="black"/>
              </a:solidFill>
              <a:latin typeface="Courier"/>
            </a:endParaRPr>
          </a:p>
          <a:p>
            <a:r>
              <a:rPr lang="en-US" sz="1200" dirty="0">
                <a:solidFill>
                  <a:prstClr val="black"/>
                </a:solidFill>
                <a:latin typeface="Courier"/>
              </a:rPr>
              <a:t>  </a:t>
            </a:r>
            <a:r>
              <a:rPr lang="en-US" sz="1200" dirty="0" smtClean="0">
                <a:solidFill>
                  <a:prstClr val="black"/>
                </a:solidFill>
                <a:latin typeface="Monaco"/>
              </a:rPr>
              <a:t>MIN_MATCH_COUNT</a:t>
            </a:r>
            <a:r>
              <a:rPr lang="en-US" sz="1200" dirty="0" smtClean="0">
                <a:solidFill>
                  <a:prstClr val="black"/>
                </a:solidFill>
                <a:latin typeface="Courier"/>
              </a:rPr>
              <a:t> </a:t>
            </a:r>
            <a:r>
              <a:rPr lang="en-US" sz="1200" dirty="0">
                <a:solidFill>
                  <a:prstClr val="black"/>
                </a:solidFill>
                <a:latin typeface="Courier"/>
              </a:rPr>
              <a:t>= </a:t>
            </a:r>
            <a:r>
              <a:rPr lang="en-US" sz="1200" dirty="0">
                <a:solidFill>
                  <a:prstClr val="black"/>
                </a:solidFill>
                <a:latin typeface="Monaco"/>
              </a:rPr>
              <a:t>10</a:t>
            </a:r>
            <a:endParaRPr lang="en-US" sz="1200" dirty="0">
              <a:solidFill>
                <a:prstClr val="black"/>
              </a:solidFill>
              <a:latin typeface="Courier"/>
            </a:endParaRPr>
          </a:p>
          <a:p>
            <a:r>
              <a:rPr lang="en-US" sz="1200" dirty="0">
                <a:solidFill>
                  <a:prstClr val="black"/>
                </a:solidFill>
                <a:latin typeface="Courier"/>
              </a:rPr>
              <a:t>    </a:t>
            </a:r>
          </a:p>
          <a:p>
            <a:r>
              <a:rPr lang="en-US" sz="1200" dirty="0">
                <a:solidFill>
                  <a:prstClr val="black"/>
                </a:solidFill>
                <a:latin typeface="Courier"/>
              </a:rPr>
              <a:t>  </a:t>
            </a:r>
            <a:r>
              <a:rPr lang="en-US" sz="1200" dirty="0" smtClean="0">
                <a:solidFill>
                  <a:srgbClr val="6A006C"/>
                </a:solidFill>
                <a:latin typeface="Monaco"/>
              </a:rPr>
              <a:t>if</a:t>
            </a:r>
            <a:r>
              <a:rPr lang="en-US" sz="1200" dirty="0" smtClean="0">
                <a:solidFill>
                  <a:srgbClr val="291B65"/>
                </a:solidFill>
                <a:latin typeface="Monaco"/>
              </a:rPr>
              <a:t> </a:t>
            </a:r>
            <a:r>
              <a:rPr lang="en-US" sz="1200" dirty="0" err="1">
                <a:solidFill>
                  <a:srgbClr val="291B65"/>
                </a:solidFill>
                <a:latin typeface="Monaco"/>
              </a:rPr>
              <a:t>len</a:t>
            </a:r>
            <a:r>
              <a:rPr lang="en-US" sz="1200" dirty="0">
                <a:solidFill>
                  <a:prstClr val="black"/>
                </a:solidFill>
                <a:latin typeface="Courier"/>
              </a:rPr>
              <a:t>(</a:t>
            </a:r>
            <a:r>
              <a:rPr lang="en-US" sz="1200" dirty="0" err="1">
                <a:solidFill>
                  <a:prstClr val="black"/>
                </a:solidFill>
                <a:latin typeface="Courier"/>
              </a:rPr>
              <a:t>kp_pairs</a:t>
            </a:r>
            <a:r>
              <a:rPr lang="en-US" sz="1200" dirty="0">
                <a:solidFill>
                  <a:prstClr val="black"/>
                </a:solidFill>
                <a:latin typeface="Courier"/>
              </a:rPr>
              <a:t>)&gt;MIN_MATCH_COUNT:</a:t>
            </a:r>
          </a:p>
          <a:p>
            <a:r>
              <a:rPr lang="en-US" sz="1200" dirty="0">
                <a:solidFill>
                  <a:prstClr val="black"/>
                </a:solidFill>
                <a:latin typeface="Courier"/>
              </a:rPr>
              <a:t>  </a:t>
            </a:r>
            <a:r>
              <a:rPr lang="en-US" sz="1200" dirty="0" smtClean="0">
                <a:solidFill>
                  <a:prstClr val="black"/>
                </a:solidFill>
                <a:latin typeface="Courier"/>
              </a:rPr>
              <a:t>    </a:t>
            </a:r>
            <a:r>
              <a:rPr lang="en-US" sz="1200" dirty="0">
                <a:solidFill>
                  <a:prstClr val="black"/>
                </a:solidFill>
                <a:latin typeface="Monaco"/>
              </a:rPr>
              <a:t>H</a:t>
            </a:r>
            <a:r>
              <a:rPr lang="en-US" sz="1200" dirty="0">
                <a:solidFill>
                  <a:prstClr val="black"/>
                </a:solidFill>
                <a:latin typeface="Courier"/>
              </a:rPr>
              <a:t>, </a:t>
            </a:r>
            <a:r>
              <a:rPr lang="en-US" sz="1200" dirty="0">
                <a:solidFill>
                  <a:prstClr val="black"/>
                </a:solidFill>
                <a:latin typeface="Monaco"/>
              </a:rPr>
              <a:t>status</a:t>
            </a:r>
            <a:r>
              <a:rPr lang="en-US" sz="1200" dirty="0">
                <a:solidFill>
                  <a:prstClr val="black"/>
                </a:solidFill>
                <a:latin typeface="Courier"/>
              </a:rPr>
              <a:t> = </a:t>
            </a:r>
            <a:r>
              <a:rPr lang="en-US" sz="1600" dirty="0">
                <a:solidFill>
                  <a:prstClr val="black"/>
                </a:solidFill>
                <a:latin typeface="Courier"/>
              </a:rPr>
              <a:t>cv2.</a:t>
            </a:r>
            <a:r>
              <a:rPr lang="en-US" sz="1600" b="1" dirty="0">
                <a:solidFill>
                  <a:prstClr val="black"/>
                </a:solidFill>
                <a:latin typeface="Courier"/>
              </a:rPr>
              <a:t>findHomography</a:t>
            </a:r>
            <a:r>
              <a:rPr lang="en-US" sz="1200" dirty="0">
                <a:solidFill>
                  <a:prstClr val="black"/>
                </a:solidFill>
                <a:latin typeface="Courier"/>
              </a:rPr>
              <a:t>(p1, p2, cv2.RANSAC, </a:t>
            </a:r>
            <a:r>
              <a:rPr lang="en-US" sz="1200" dirty="0">
                <a:solidFill>
                  <a:prstClr val="black"/>
                </a:solidFill>
                <a:latin typeface="Monaco"/>
              </a:rPr>
              <a:t>5</a:t>
            </a:r>
            <a:r>
              <a:rPr lang="en-US" sz="1200" dirty="0">
                <a:solidFill>
                  <a:prstClr val="black"/>
                </a:solidFill>
                <a:latin typeface="Courier"/>
              </a:rPr>
              <a:t>.</a:t>
            </a:r>
            <a:r>
              <a:rPr lang="en-US" sz="1200" dirty="0">
                <a:solidFill>
                  <a:prstClr val="black"/>
                </a:solidFill>
                <a:latin typeface="Monaco"/>
              </a:rPr>
              <a:t>0</a:t>
            </a:r>
            <a:r>
              <a:rPr lang="en-US" sz="1200" dirty="0" smtClean="0">
                <a:solidFill>
                  <a:prstClr val="black"/>
                </a:solidFill>
                <a:latin typeface="Courier"/>
              </a:rPr>
              <a:t>)</a:t>
            </a:r>
          </a:p>
          <a:p>
            <a:r>
              <a:rPr lang="en-US" sz="1200" dirty="0" smtClean="0">
                <a:solidFill>
                  <a:prstClr val="black"/>
                </a:solidFill>
                <a:latin typeface="Courier"/>
              </a:rPr>
              <a:t>      </a:t>
            </a:r>
            <a:r>
              <a:rPr lang="en-US" sz="1200" dirty="0" err="1" smtClean="0">
                <a:solidFill>
                  <a:prstClr val="black"/>
                </a:solidFill>
                <a:latin typeface="Monaco"/>
              </a:rPr>
              <a:t>match_lines_image</a:t>
            </a:r>
            <a:r>
              <a:rPr lang="en-US" sz="1200" dirty="0" smtClean="0">
                <a:solidFill>
                  <a:prstClr val="black"/>
                </a:solidFill>
                <a:latin typeface="Courier"/>
              </a:rPr>
              <a:t> = </a:t>
            </a:r>
            <a:r>
              <a:rPr lang="en-US" sz="1200" b="1" dirty="0" err="1" smtClean="0">
                <a:solidFill>
                  <a:prstClr val="black"/>
                </a:solidFill>
                <a:latin typeface="Courier"/>
              </a:rPr>
              <a:t>draw_matches</a:t>
            </a:r>
            <a:r>
              <a:rPr lang="en-US" sz="1200" dirty="0" smtClean="0">
                <a:solidFill>
                  <a:prstClr val="black"/>
                </a:solidFill>
                <a:latin typeface="Courier"/>
              </a:rPr>
              <a:t>(</a:t>
            </a:r>
            <a:r>
              <a:rPr lang="en-US" sz="1200" dirty="0" err="1" smtClean="0">
                <a:solidFill>
                  <a:prstClr val="black"/>
                </a:solidFill>
                <a:latin typeface="Courier"/>
              </a:rPr>
              <a:t>object_image</a:t>
            </a:r>
            <a:r>
              <a:rPr lang="en-US" sz="1200" dirty="0" smtClean="0">
                <a:solidFill>
                  <a:prstClr val="black"/>
                </a:solidFill>
                <a:latin typeface="Courier"/>
              </a:rPr>
              <a:t>, </a:t>
            </a:r>
            <a:r>
              <a:rPr lang="en-US" sz="1200" dirty="0" err="1" smtClean="0">
                <a:solidFill>
                  <a:prstClr val="black"/>
                </a:solidFill>
                <a:latin typeface="Courier"/>
              </a:rPr>
              <a:t>scene_image</a:t>
            </a:r>
            <a:r>
              <a:rPr lang="en-US" sz="1200" dirty="0" smtClean="0">
                <a:solidFill>
                  <a:prstClr val="black"/>
                </a:solidFill>
                <a:latin typeface="Courier"/>
              </a:rPr>
              <a:t>, </a:t>
            </a:r>
            <a:r>
              <a:rPr lang="en-US" sz="1200" dirty="0" err="1" smtClean="0">
                <a:solidFill>
                  <a:prstClr val="black"/>
                </a:solidFill>
                <a:latin typeface="Courier"/>
              </a:rPr>
              <a:t>kp_pairs</a:t>
            </a:r>
            <a:r>
              <a:rPr lang="en-US" sz="1200" dirty="0" smtClean="0">
                <a:solidFill>
                  <a:prstClr val="black"/>
                </a:solidFill>
                <a:latin typeface="Courier"/>
              </a:rPr>
              <a:t>, status, H)</a:t>
            </a:r>
          </a:p>
          <a:p>
            <a:r>
              <a:rPr lang="en-US" sz="1200" dirty="0" smtClean="0">
                <a:solidFill>
                  <a:prstClr val="black"/>
                </a:solidFill>
                <a:latin typeface="Courier"/>
              </a:rPr>
              <a:t>      </a:t>
            </a:r>
            <a:r>
              <a:rPr lang="en-US" sz="1200" dirty="0">
                <a:solidFill>
                  <a:prstClr val="black"/>
                </a:solidFill>
                <a:latin typeface="Courier"/>
              </a:rPr>
              <a:t>show(</a:t>
            </a:r>
            <a:r>
              <a:rPr lang="en-US" sz="1200" dirty="0">
                <a:solidFill>
                  <a:srgbClr val="610531"/>
                </a:solidFill>
                <a:latin typeface="Monaco"/>
              </a:rPr>
              <a:t>'Match lines'</a:t>
            </a:r>
            <a:r>
              <a:rPr lang="en-US" sz="1200" dirty="0">
                <a:solidFill>
                  <a:prstClr val="black"/>
                </a:solidFill>
                <a:latin typeface="Courier"/>
              </a:rPr>
              <a:t>, </a:t>
            </a:r>
            <a:r>
              <a:rPr lang="en-US" sz="1200" dirty="0" err="1">
                <a:solidFill>
                  <a:prstClr val="black"/>
                </a:solidFill>
                <a:latin typeface="Courier"/>
              </a:rPr>
              <a:t>match_lines_image</a:t>
            </a:r>
            <a:r>
              <a:rPr lang="en-US" sz="1200" dirty="0" smtClean="0">
                <a:solidFill>
                  <a:prstClr val="black"/>
                </a:solidFill>
                <a:latin typeface="Courier"/>
              </a:rPr>
              <a:t>)</a:t>
            </a:r>
            <a:endParaRPr lang="en-US" sz="1200" dirty="0">
              <a:solidFill>
                <a:prstClr val="black"/>
              </a:solidFill>
              <a:latin typeface="Courier"/>
            </a:endParaRPr>
          </a:p>
        </p:txBody>
      </p:sp>
      <p:sp>
        <p:nvSpPr>
          <p:cNvPr id="4" name="TextBox 3"/>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426853589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zza pizza_box_logo_abstract_640x480 in chocolate_delivery_2 Match Li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897" y="254178"/>
            <a:ext cx="5876206" cy="6349645"/>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12084959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zza pizza_box_logo_abstract_640x480 in visitor_1 Match Li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19" y="414450"/>
            <a:ext cx="5579562" cy="6029100"/>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508216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izza pizza_box_logo_abstract_640x480 in pizza_delivery_1 Match Li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6248" y="202690"/>
            <a:ext cx="5971504" cy="6452621"/>
          </a:xfrm>
          <a:prstGeom prst="rect">
            <a:avLst/>
          </a:prstGeom>
          <a:ln>
            <a:noFill/>
          </a:ln>
          <a:effectLst>
            <a:outerShdw blurRad="292100" dist="139700" dir="2700000" algn="tl" rotWithShape="0">
              <a:srgbClr val="333333">
                <a:alpha val="65000"/>
              </a:srgbClr>
            </a:outerShdw>
          </a:effectLst>
        </p:spPr>
      </p:pic>
      <p:sp>
        <p:nvSpPr>
          <p:cNvPr id="4" name="TextBox 3"/>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1771726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71522" y="1417637"/>
            <a:ext cx="7634902" cy="321032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dirty="0" smtClean="0"/>
              <a:t>Human Data Processing</a:t>
            </a:r>
            <a:endParaRPr lang="en-GB" dirty="0"/>
          </a:p>
        </p:txBody>
      </p:sp>
      <p:sp>
        <p:nvSpPr>
          <p:cNvPr id="24" name="Rectangle 23"/>
          <p:cNvSpPr/>
          <p:nvPr/>
        </p:nvSpPr>
        <p:spPr>
          <a:xfrm>
            <a:off x="671521" y="5138938"/>
            <a:ext cx="7634902" cy="1445326"/>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GB" dirty="0" smtClean="0"/>
              <a:t>Machine Data Processing</a:t>
            </a:r>
            <a:endParaRPr lang="en-GB" dirty="0"/>
          </a:p>
        </p:txBody>
      </p:sp>
      <p:sp>
        <p:nvSpPr>
          <p:cNvPr id="4" name="Title 3"/>
          <p:cNvSpPr>
            <a:spLocks noGrp="1"/>
          </p:cNvSpPr>
          <p:nvPr>
            <p:ph type="title"/>
          </p:nvPr>
        </p:nvSpPr>
        <p:spPr/>
        <p:txBody>
          <a:bodyPr/>
          <a:lstStyle/>
          <a:p>
            <a:r>
              <a:rPr lang="en-GB" dirty="0" smtClean="0"/>
              <a:t>“Software is Eating the World”</a:t>
            </a:r>
            <a:endParaRPr lang="en-GB" dirty="0"/>
          </a:p>
        </p:txBody>
      </p:sp>
      <p:sp>
        <p:nvSpPr>
          <p:cNvPr id="5" name="Rectangle 4"/>
          <p:cNvSpPr/>
          <p:nvPr/>
        </p:nvSpPr>
        <p:spPr>
          <a:xfrm>
            <a:off x="954133" y="1777511"/>
            <a:ext cx="1527575" cy="101250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i="1" dirty="0" smtClean="0"/>
              <a:t>Unstructured Data</a:t>
            </a:r>
            <a:endParaRPr lang="en-GB" i="1" dirty="0"/>
          </a:p>
        </p:txBody>
      </p:sp>
      <p:sp>
        <p:nvSpPr>
          <p:cNvPr id="6" name="Magnetic Disk 5"/>
          <p:cNvSpPr/>
          <p:nvPr/>
        </p:nvSpPr>
        <p:spPr>
          <a:xfrm>
            <a:off x="4617587" y="5381200"/>
            <a:ext cx="822960" cy="822960"/>
          </a:xfrm>
          <a:prstGeom prst="flowChartMagneticDisk">
            <a:avLst/>
          </a:prstGeom>
          <a:solidFill>
            <a:schemeClr val="bg1">
              <a:lumMod val="75000"/>
            </a:schemeClr>
          </a:solidFill>
          <a:ln/>
        </p:spPr>
        <p:style>
          <a:lnRef idx="1">
            <a:schemeClr val="accent6"/>
          </a:lnRef>
          <a:fillRef idx="3">
            <a:schemeClr val="accent6"/>
          </a:fillRef>
          <a:effectRef idx="2">
            <a:schemeClr val="accent6"/>
          </a:effectRef>
          <a:fontRef idx="minor">
            <a:schemeClr val="lt1"/>
          </a:fontRef>
        </p:style>
        <p:txBody>
          <a:bodyPr/>
          <a:lstStyle/>
          <a:p>
            <a:endParaRPr lang="en-GB" dirty="0" smtClean="0"/>
          </a:p>
        </p:txBody>
      </p:sp>
      <p:pic>
        <p:nvPicPr>
          <p:cNvPr id="18" name="Picture 17"/>
          <p:cNvPicPr>
            <a:picLocks noChangeAspect="1"/>
          </p:cNvPicPr>
          <p:nvPr/>
        </p:nvPicPr>
        <p:blipFill>
          <a:blip r:embed="rId3"/>
          <a:stretch>
            <a:fillRect/>
          </a:stretch>
        </p:blipFill>
        <p:spPr>
          <a:xfrm>
            <a:off x="4682893" y="1954433"/>
            <a:ext cx="2052804" cy="1382221"/>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5858807" y="4759356"/>
            <a:ext cx="1907480" cy="1077218"/>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sz="1600" dirty="0" smtClean="0"/>
              <a:t>Four Graces</a:t>
            </a:r>
          </a:p>
          <a:p>
            <a:r>
              <a:rPr lang="en-GB" sz="1600" dirty="0" err="1" smtClean="0"/>
              <a:t>Dundas</a:t>
            </a:r>
            <a:r>
              <a:rPr lang="en-GB" sz="1600" dirty="0" smtClean="0"/>
              <a:t> Hills Reserve</a:t>
            </a:r>
          </a:p>
          <a:p>
            <a:r>
              <a:rPr lang="en-GB" sz="1600" dirty="0" smtClean="0"/>
              <a:t>Pinot Noir</a:t>
            </a:r>
          </a:p>
          <a:p>
            <a:r>
              <a:rPr lang="en-GB" sz="1600" dirty="0" smtClean="0"/>
              <a:t>2006</a:t>
            </a:r>
            <a:endParaRPr lang="en-GB" sz="1600" dirty="0"/>
          </a:p>
        </p:txBody>
      </p:sp>
      <p:sp>
        <p:nvSpPr>
          <p:cNvPr id="27" name="Circular Arrow 26"/>
          <p:cNvSpPr/>
          <p:nvPr/>
        </p:nvSpPr>
        <p:spPr>
          <a:xfrm>
            <a:off x="1211658" y="3051244"/>
            <a:ext cx="7751688" cy="2773859"/>
          </a:xfrm>
          <a:prstGeom prst="circularArrow">
            <a:avLst>
              <a:gd name="adj1" fmla="val 4216"/>
              <a:gd name="adj2" fmla="val 331653"/>
              <a:gd name="adj3" fmla="val 1251112"/>
              <a:gd name="adj4" fmla="val 14975779"/>
              <a:gd name="adj5" fmla="val 5709"/>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7" name="Picture 16"/>
          <p:cNvPicPr>
            <a:picLocks noChangeAspect="1"/>
          </p:cNvPicPr>
          <p:nvPr/>
        </p:nvPicPr>
        <p:blipFill>
          <a:blip r:embed="rId4"/>
          <a:stretch>
            <a:fillRect/>
          </a:stretch>
        </p:blipFill>
        <p:spPr>
          <a:xfrm>
            <a:off x="5858807" y="3453448"/>
            <a:ext cx="1696447" cy="1116828"/>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954133" y="5381200"/>
            <a:ext cx="1527575" cy="101250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smtClean="0"/>
              <a:t>Structured</a:t>
            </a:r>
          </a:p>
          <a:p>
            <a:pPr algn="ctr"/>
            <a:r>
              <a:rPr lang="en-GB" dirty="0" smtClean="0"/>
              <a:t>Data</a:t>
            </a:r>
            <a:endParaRPr lang="en-GB" dirty="0"/>
          </a:p>
        </p:txBody>
      </p:sp>
      <p:pic>
        <p:nvPicPr>
          <p:cNvPr id="13" name="Picture 12" descr="Vivino in acti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2089" y="1741737"/>
            <a:ext cx="1515308" cy="2020410"/>
          </a:xfrm>
          <a:prstGeom prst="rect">
            <a:avLst/>
          </a:prstGeom>
          <a:ln>
            <a:noFill/>
          </a:ln>
          <a:effectLst>
            <a:outerShdw blurRad="292100" dist="139700" dir="2700000" algn="tl" rotWithShape="0">
              <a:srgbClr val="333333">
                <a:alpha val="65000"/>
              </a:srgbClr>
            </a:outerShdw>
          </a:effectLst>
        </p:spPr>
      </p:pic>
      <p:pic>
        <p:nvPicPr>
          <p:cNvPr id="14" name="Picture 13" descr="vivino screenshot fou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089" y="3931196"/>
            <a:ext cx="1515308" cy="2272964"/>
          </a:xfrm>
          <a:prstGeom prst="rect">
            <a:avLst/>
          </a:prstGeom>
          <a:ln>
            <a:noFill/>
          </a:ln>
          <a:effectLst>
            <a:outerShdw blurRad="292100" dist="139700" dir="2700000" algn="tl" rotWithShape="0">
              <a:srgbClr val="333333">
                <a:alpha val="65000"/>
              </a:srgbClr>
            </a:outerShdw>
          </a:effectLst>
        </p:spPr>
      </p:pic>
      <p:sp>
        <p:nvSpPr>
          <p:cNvPr id="2" name="Multiply 1"/>
          <p:cNvSpPr/>
          <p:nvPr/>
        </p:nvSpPr>
        <p:spPr>
          <a:xfrm>
            <a:off x="4897345" y="2790016"/>
            <a:ext cx="3014925" cy="2804923"/>
          </a:xfrm>
          <a:prstGeom prst="mathMultiply">
            <a:avLst>
              <a:gd name="adj1" fmla="val 7604"/>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3" name="Down Arrow 2"/>
          <p:cNvSpPr/>
          <p:nvPr/>
        </p:nvSpPr>
        <p:spPr>
          <a:xfrm>
            <a:off x="3835762" y="2961592"/>
            <a:ext cx="484632" cy="1939208"/>
          </a:xfrm>
          <a:prstGeom prst="downArrow">
            <a:avLst/>
          </a:prstGeom>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1641564"/>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zza pizza_box_logo_abstract_640x480 in pizza_delivery_2 Match Lin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866" y="282239"/>
            <a:ext cx="5824269" cy="6293523"/>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13874441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izza pizza_box_logo_abstract_640x480 in pizza_delivery_3 Match Line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9215" y="151868"/>
            <a:ext cx="6065570" cy="6554265"/>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5695940" y="6584844"/>
            <a:ext cx="3448060" cy="276999"/>
          </a:xfrm>
          <a:prstGeom prst="rect">
            <a:avLst/>
          </a:prstGeom>
          <a:noFill/>
        </p:spPr>
        <p:txBody>
          <a:bodyPr wrap="square" rtlCol="0">
            <a:spAutoFit/>
          </a:bodyPr>
          <a:lstStyle/>
          <a:p>
            <a:pPr algn="r"/>
            <a:r>
              <a:rPr lang="en-GB" sz="1200" i="1" dirty="0" smtClean="0"/>
              <a:t>Example code: </a:t>
            </a:r>
            <a:r>
              <a:rPr lang="en-GB" sz="1200" i="1" dirty="0" err="1" smtClean="0"/>
              <a:t>src</a:t>
            </a:r>
            <a:r>
              <a:rPr lang="en-GB" sz="1200" i="1" dirty="0" smtClean="0"/>
              <a:t>/</a:t>
            </a:r>
            <a:r>
              <a:rPr lang="en-GB" sz="1200" i="1" dirty="0" err="1" smtClean="0"/>
              <a:t>pizza.py</a:t>
            </a:r>
            <a:endParaRPr lang="en-GB" sz="1200" i="1" dirty="0"/>
          </a:p>
        </p:txBody>
      </p:sp>
    </p:spTree>
    <p:extLst>
      <p:ext uri="{BB962C8B-B14F-4D97-AF65-F5344CB8AC3E}">
        <p14:creationId xmlns:p14="http://schemas.microsoft.com/office/powerpoint/2010/main" val="3913479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libaba pizza box suppliers.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538" y="2100823"/>
            <a:ext cx="7005107" cy="437819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GB" dirty="0" smtClean="0"/>
              <a:t>General Object Recognition</a:t>
            </a:r>
            <a:endParaRPr lang="en-GB" dirty="0"/>
          </a:p>
        </p:txBody>
      </p:sp>
      <p:sp>
        <p:nvSpPr>
          <p:cNvPr id="3" name="Content Placeholder 2"/>
          <p:cNvSpPr>
            <a:spLocks noGrp="1"/>
          </p:cNvSpPr>
          <p:nvPr>
            <p:ph idx="1"/>
          </p:nvPr>
        </p:nvSpPr>
        <p:spPr>
          <a:xfrm>
            <a:off x="457200" y="1417638"/>
            <a:ext cx="8532242" cy="4708525"/>
          </a:xfrm>
        </p:spPr>
        <p:txBody>
          <a:bodyPr/>
          <a:lstStyle/>
          <a:p>
            <a:r>
              <a:rPr lang="en-GB" dirty="0" smtClean="0"/>
              <a:t>Recognize the </a:t>
            </a:r>
            <a:r>
              <a:rPr lang="en-GB" dirty="0"/>
              <a:t>class of </a:t>
            </a:r>
            <a:r>
              <a:rPr lang="en-GB" b="1" i="1" dirty="0"/>
              <a:t>all possible</a:t>
            </a:r>
            <a:r>
              <a:rPr lang="en-GB" dirty="0"/>
              <a:t> pizza boxes</a:t>
            </a:r>
            <a:endParaRPr lang="en-GB" dirty="0" smtClean="0"/>
          </a:p>
          <a:p>
            <a:pPr marL="0" indent="0">
              <a:buNone/>
            </a:pPr>
            <a:endParaRPr lang="en-GB" dirty="0" smtClean="0"/>
          </a:p>
        </p:txBody>
      </p:sp>
      <p:sp>
        <p:nvSpPr>
          <p:cNvPr id="4" name="TextBox 3"/>
          <p:cNvSpPr txBox="1"/>
          <p:nvPr/>
        </p:nvSpPr>
        <p:spPr>
          <a:xfrm>
            <a:off x="1440538" y="6530031"/>
            <a:ext cx="7005107" cy="215444"/>
          </a:xfrm>
          <a:prstGeom prst="rect">
            <a:avLst/>
          </a:prstGeom>
          <a:noFill/>
        </p:spPr>
        <p:txBody>
          <a:bodyPr wrap="square" rtlCol="0">
            <a:spAutoFit/>
          </a:bodyPr>
          <a:lstStyle/>
          <a:p>
            <a:r>
              <a:rPr lang="en-GB" sz="800" i="1" dirty="0" smtClean="0"/>
              <a:t>Search for “Pizza </a:t>
            </a:r>
            <a:r>
              <a:rPr lang="en-GB" sz="800" i="1" dirty="0" err="1" smtClean="0"/>
              <a:t>Boxhttp</a:t>
            </a:r>
            <a:r>
              <a:rPr lang="en-GB" sz="800" i="1" dirty="0"/>
              <a:t>://</a:t>
            </a:r>
            <a:r>
              <a:rPr lang="en-GB" sz="800" i="1" dirty="0" err="1"/>
              <a:t>www.alibaba.com</a:t>
            </a:r>
            <a:r>
              <a:rPr lang="en-GB" sz="800" i="1" dirty="0"/>
              <a:t>/products/F0/</a:t>
            </a:r>
            <a:r>
              <a:rPr lang="en-GB" sz="800" i="1" dirty="0" err="1"/>
              <a:t>pizza_box</a:t>
            </a:r>
            <a:r>
              <a:rPr lang="en-GB" sz="800" i="1" dirty="0"/>
              <a:t>/CID23190208----------------------------</a:t>
            </a:r>
            <a:r>
              <a:rPr lang="en-GB" sz="800" i="1" dirty="0" err="1"/>
              <a:t>G.html?tracelog</a:t>
            </a:r>
            <a:r>
              <a:rPr lang="en-GB" sz="800" i="1" dirty="0"/>
              <a:t>=productdetails_9708</a:t>
            </a:r>
          </a:p>
        </p:txBody>
      </p:sp>
    </p:spTree>
    <p:extLst>
      <p:ext uri="{BB962C8B-B14F-4D97-AF65-F5344CB8AC3E}">
        <p14:creationId xmlns:p14="http://schemas.microsoft.com/office/powerpoint/2010/main" val="121099271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Wine</a:t>
            </a:r>
            <a:endParaRPr lang="en-GB" dirty="0"/>
          </a:p>
        </p:txBody>
      </p:sp>
      <p:sp>
        <p:nvSpPr>
          <p:cNvPr id="5" name="Text Placeholder 4"/>
          <p:cNvSpPr>
            <a:spLocks noGrp="1"/>
          </p:cNvSpPr>
          <p:nvPr>
            <p:ph type="body" idx="1"/>
          </p:nvPr>
        </p:nvSpPr>
        <p:spPr/>
        <p:txBody>
          <a:bodyPr/>
          <a:lstStyle/>
          <a:p>
            <a:r>
              <a:rPr lang="en-GB" dirty="0" smtClean="0"/>
              <a:t>Visual Queries and Machine Learning</a:t>
            </a:r>
            <a:endParaRPr lang="en-GB" dirty="0"/>
          </a:p>
        </p:txBody>
      </p:sp>
    </p:spTree>
    <p:extLst>
      <p:ext uri="{BB962C8B-B14F-4D97-AF65-F5344CB8AC3E}">
        <p14:creationId xmlns:p14="http://schemas.microsoft.com/office/powerpoint/2010/main" val="2826826376"/>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How Would You Do It?</a:t>
            </a:r>
            <a:endParaRPr lang="en-GB" dirty="0"/>
          </a:p>
        </p:txBody>
      </p:sp>
      <p:pic>
        <p:nvPicPr>
          <p:cNvPr id="4" name="Picture 3" descr="Vivino in a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16" y="1570884"/>
            <a:ext cx="3651996" cy="4869327"/>
          </a:xfrm>
          <a:prstGeom prst="rect">
            <a:avLst/>
          </a:prstGeom>
          <a:ln>
            <a:noFill/>
          </a:ln>
          <a:effectLst>
            <a:outerShdw blurRad="292100" dist="139700" dir="2700000" algn="tl" rotWithShape="0">
              <a:srgbClr val="333333">
                <a:alpha val="65000"/>
              </a:srgbClr>
            </a:outerShdw>
          </a:effectLst>
        </p:spPr>
      </p:pic>
      <p:pic>
        <p:nvPicPr>
          <p:cNvPr id="5" name="Picture 4" descr="vivino screenshot foun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3365" y="1570884"/>
            <a:ext cx="3246218" cy="48693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213165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Complexities</a:t>
            </a:r>
            <a:endParaRPr lang="en-GB" dirty="0"/>
          </a:p>
        </p:txBody>
      </p:sp>
      <p:pic>
        <p:nvPicPr>
          <p:cNvPr id="3" name="Picture 2" descr="wine_mf-2011_375x5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97123"/>
            <a:ext cx="3323398" cy="4431197"/>
          </a:xfrm>
          <a:prstGeom prst="rect">
            <a:avLst/>
          </a:prstGeom>
          <a:ln>
            <a:noFill/>
          </a:ln>
          <a:effectLst>
            <a:outerShdw blurRad="292100" dist="139700" dir="2700000" algn="tl" rotWithShape="0">
              <a:srgbClr val="333333">
                <a:alpha val="65000"/>
              </a:srgbClr>
            </a:outerShdw>
          </a:effectLst>
        </p:spPr>
      </p:pic>
      <p:pic>
        <p:nvPicPr>
          <p:cNvPr id="4" name="Picture 3" descr="wine_mf-2011-official.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97178" y="1697123"/>
            <a:ext cx="2989622" cy="3705221"/>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710991" y="6296274"/>
            <a:ext cx="793319" cy="369332"/>
          </a:xfrm>
          <a:prstGeom prst="rect">
            <a:avLst/>
          </a:prstGeom>
          <a:noFill/>
        </p:spPr>
        <p:txBody>
          <a:bodyPr wrap="none" rtlCol="0">
            <a:spAutoFit/>
          </a:bodyPr>
          <a:lstStyle/>
          <a:p>
            <a:r>
              <a:rPr lang="en-GB" i="1" dirty="0" smtClean="0"/>
              <a:t>Photo</a:t>
            </a:r>
            <a:endParaRPr lang="en-GB" i="1" dirty="0"/>
          </a:p>
        </p:txBody>
      </p:sp>
      <p:sp>
        <p:nvSpPr>
          <p:cNvPr id="6" name="TextBox 5"/>
          <p:cNvSpPr txBox="1"/>
          <p:nvPr/>
        </p:nvSpPr>
        <p:spPr>
          <a:xfrm>
            <a:off x="5697178" y="6128320"/>
            <a:ext cx="3246477" cy="646331"/>
          </a:xfrm>
          <a:prstGeom prst="rect">
            <a:avLst/>
          </a:prstGeom>
          <a:noFill/>
        </p:spPr>
        <p:txBody>
          <a:bodyPr wrap="none" rtlCol="0">
            <a:spAutoFit/>
          </a:bodyPr>
          <a:lstStyle/>
          <a:p>
            <a:r>
              <a:rPr lang="en-GB" i="1" dirty="0" smtClean="0"/>
              <a:t>Official Logo, MF: Matthew Fritz</a:t>
            </a:r>
          </a:p>
          <a:p>
            <a:r>
              <a:rPr lang="en-GB" i="1" dirty="0" smtClean="0"/>
              <a:t>From http</a:t>
            </a:r>
            <a:r>
              <a:rPr lang="en-GB" i="1" dirty="0"/>
              <a:t>://</a:t>
            </a:r>
            <a:r>
              <a:rPr lang="en-GB" i="1" dirty="0" err="1"/>
              <a:t>www.mfwine.com</a:t>
            </a:r>
            <a:endParaRPr lang="en-GB" i="1" dirty="0"/>
          </a:p>
        </p:txBody>
      </p:sp>
      <p:sp>
        <p:nvSpPr>
          <p:cNvPr id="31" name="TextBox 30"/>
          <p:cNvSpPr txBox="1"/>
          <p:nvPr/>
        </p:nvSpPr>
        <p:spPr>
          <a:xfrm>
            <a:off x="4229369" y="3808079"/>
            <a:ext cx="848271" cy="646331"/>
          </a:xfrm>
          <a:prstGeom prst="rect">
            <a:avLst/>
          </a:prstGeom>
          <a:noFill/>
        </p:spPr>
        <p:txBody>
          <a:bodyPr wrap="square" rtlCol="0">
            <a:spAutoFit/>
          </a:bodyPr>
          <a:lstStyle/>
          <a:p>
            <a:r>
              <a:rPr lang="en-GB" dirty="0" smtClean="0"/>
              <a:t>OCR </a:t>
            </a:r>
          </a:p>
          <a:p>
            <a:r>
              <a:rPr lang="en-GB" dirty="0" smtClean="0"/>
              <a:t>“likely”</a:t>
            </a:r>
          </a:p>
        </p:txBody>
      </p:sp>
      <p:cxnSp>
        <p:nvCxnSpPr>
          <p:cNvPr id="34" name="Straight Connector 33"/>
          <p:cNvCxnSpPr/>
          <p:nvPr/>
        </p:nvCxnSpPr>
        <p:spPr>
          <a:xfrm>
            <a:off x="172793" y="4783629"/>
            <a:ext cx="4056576"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31" idx="1"/>
            <a:endCxn id="29" idx="3"/>
          </p:cNvCxnSpPr>
          <p:nvPr/>
        </p:nvCxnSpPr>
        <p:spPr>
          <a:xfrm flipH="1">
            <a:off x="3251089" y="4131245"/>
            <a:ext cx="978280" cy="453664"/>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826661" y="3918859"/>
            <a:ext cx="2424428" cy="1332100"/>
          </a:xfrm>
          <a:prstGeom prst="rect">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TextBox 38"/>
          <p:cNvSpPr txBox="1"/>
          <p:nvPr/>
        </p:nvSpPr>
        <p:spPr>
          <a:xfrm>
            <a:off x="4312651" y="4577959"/>
            <a:ext cx="848271" cy="646331"/>
          </a:xfrm>
          <a:prstGeom prst="rect">
            <a:avLst/>
          </a:prstGeom>
          <a:noFill/>
        </p:spPr>
        <p:txBody>
          <a:bodyPr wrap="square" rtlCol="0">
            <a:spAutoFit/>
          </a:bodyPr>
          <a:lstStyle/>
          <a:p>
            <a:r>
              <a:rPr lang="en-GB" i="1" dirty="0" smtClean="0"/>
              <a:t>curved</a:t>
            </a:r>
          </a:p>
          <a:p>
            <a:r>
              <a:rPr lang="en-GB" i="1" dirty="0" smtClean="0"/>
              <a:t>lines</a:t>
            </a:r>
          </a:p>
        </p:txBody>
      </p:sp>
    </p:spTree>
    <p:extLst>
      <p:ext uri="{BB962C8B-B14F-4D97-AF65-F5344CB8AC3E}">
        <p14:creationId xmlns:p14="http://schemas.microsoft.com/office/powerpoint/2010/main" val="351882762"/>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Complexities</a:t>
            </a:r>
            <a:endParaRPr lang="en-GB" dirty="0"/>
          </a:p>
        </p:txBody>
      </p:sp>
      <p:pic>
        <p:nvPicPr>
          <p:cNvPr id="11" name="Picture 10" descr="wine_dom-p-2004_375x500.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72" y="1518176"/>
            <a:ext cx="3679709" cy="4906279"/>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62928" y="1839758"/>
            <a:ext cx="2406541" cy="369332"/>
          </a:xfrm>
          <a:prstGeom prst="rect">
            <a:avLst/>
          </a:prstGeom>
          <a:noFill/>
        </p:spPr>
        <p:txBody>
          <a:bodyPr wrap="none" rtlCol="0">
            <a:spAutoFit/>
          </a:bodyPr>
          <a:lstStyle/>
          <a:p>
            <a:r>
              <a:rPr lang="en-GB" dirty="0" smtClean="0"/>
              <a:t>Wavy text – or pattern?</a:t>
            </a:r>
          </a:p>
        </p:txBody>
      </p:sp>
      <p:cxnSp>
        <p:nvCxnSpPr>
          <p:cNvPr id="14" name="Straight Arrow Connector 13"/>
          <p:cNvCxnSpPr>
            <a:stCxn id="12" idx="2"/>
          </p:cNvCxnSpPr>
          <p:nvPr/>
        </p:nvCxnSpPr>
        <p:spPr>
          <a:xfrm>
            <a:off x="1366199" y="2209090"/>
            <a:ext cx="1817499" cy="492072"/>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938738" y="5697110"/>
            <a:ext cx="1536073" cy="646331"/>
          </a:xfrm>
          <a:prstGeom prst="rect">
            <a:avLst/>
          </a:prstGeom>
          <a:noFill/>
        </p:spPr>
        <p:txBody>
          <a:bodyPr wrap="none" rtlCol="0">
            <a:spAutoFit/>
          </a:bodyPr>
          <a:lstStyle/>
          <a:p>
            <a:r>
              <a:rPr lang="en-GB" dirty="0" smtClean="0"/>
              <a:t>Artistic border</a:t>
            </a:r>
          </a:p>
          <a:p>
            <a:r>
              <a:rPr lang="en-GB" dirty="0" smtClean="0"/>
              <a:t>- or text?</a:t>
            </a:r>
          </a:p>
        </p:txBody>
      </p:sp>
      <p:cxnSp>
        <p:nvCxnSpPr>
          <p:cNvPr id="16" name="Straight Arrow Connector 15"/>
          <p:cNvCxnSpPr>
            <a:stCxn id="15" idx="3"/>
          </p:cNvCxnSpPr>
          <p:nvPr/>
        </p:nvCxnSpPr>
        <p:spPr>
          <a:xfrm flipV="1">
            <a:off x="2474811" y="5535972"/>
            <a:ext cx="1567394" cy="484304"/>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701749" y="3361234"/>
            <a:ext cx="1920570" cy="1084269"/>
          </a:xfrm>
          <a:prstGeom prst="rect">
            <a:avLst/>
          </a:prstGeom>
          <a:noFill/>
          <a:ln w="381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7" name="Straight Arrow Connector 16"/>
          <p:cNvCxnSpPr>
            <a:stCxn id="21" idx="1"/>
            <a:endCxn id="10" idx="3"/>
          </p:cNvCxnSpPr>
          <p:nvPr/>
        </p:nvCxnSpPr>
        <p:spPr>
          <a:xfrm flipH="1">
            <a:off x="5622319" y="3872693"/>
            <a:ext cx="2101675" cy="30676"/>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723994" y="3272528"/>
            <a:ext cx="962806" cy="1200329"/>
          </a:xfrm>
          <a:prstGeom prst="rect">
            <a:avLst/>
          </a:prstGeom>
          <a:noFill/>
        </p:spPr>
        <p:txBody>
          <a:bodyPr wrap="square" rtlCol="0">
            <a:spAutoFit/>
          </a:bodyPr>
          <a:lstStyle/>
          <a:p>
            <a:r>
              <a:rPr lang="en-GB" dirty="0" smtClean="0"/>
              <a:t>OCR </a:t>
            </a:r>
          </a:p>
          <a:p>
            <a:r>
              <a:rPr lang="en-GB" dirty="0"/>
              <a:t>m</a:t>
            </a:r>
            <a:r>
              <a:rPr lang="en-GB" dirty="0" smtClean="0"/>
              <a:t>ight</a:t>
            </a:r>
          </a:p>
          <a:p>
            <a:r>
              <a:rPr lang="en-GB" dirty="0" smtClean="0"/>
              <a:t>work</a:t>
            </a:r>
          </a:p>
          <a:p>
            <a:r>
              <a:rPr lang="en-GB" dirty="0" smtClean="0"/>
              <a:t>here</a:t>
            </a:r>
          </a:p>
        </p:txBody>
      </p:sp>
      <p:cxnSp>
        <p:nvCxnSpPr>
          <p:cNvPr id="22" name="Straight Arrow Connector 21"/>
          <p:cNvCxnSpPr>
            <a:stCxn id="25" idx="1"/>
          </p:cNvCxnSpPr>
          <p:nvPr/>
        </p:nvCxnSpPr>
        <p:spPr>
          <a:xfrm flipH="1">
            <a:off x="5411475" y="1417638"/>
            <a:ext cx="1519662" cy="615047"/>
          </a:xfrm>
          <a:prstGeom prst="straightConnector1">
            <a:avLst/>
          </a:prstGeom>
          <a:ln>
            <a:solidFill>
              <a:srgbClr val="00FF00"/>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6931137" y="1094472"/>
            <a:ext cx="894746" cy="646331"/>
          </a:xfrm>
          <a:prstGeom prst="rect">
            <a:avLst/>
          </a:prstGeom>
          <a:noFill/>
        </p:spPr>
        <p:txBody>
          <a:bodyPr wrap="none" rtlCol="0">
            <a:spAutoFit/>
          </a:bodyPr>
          <a:lstStyle/>
          <a:p>
            <a:r>
              <a:rPr lang="en-GB" dirty="0" smtClean="0"/>
              <a:t>Distinct</a:t>
            </a:r>
          </a:p>
          <a:p>
            <a:r>
              <a:rPr lang="en-GB" dirty="0" smtClean="0"/>
              <a:t>shape</a:t>
            </a:r>
          </a:p>
        </p:txBody>
      </p:sp>
    </p:spTree>
    <p:extLst>
      <p:ext uri="{BB962C8B-B14F-4D97-AF65-F5344CB8AC3E}">
        <p14:creationId xmlns:p14="http://schemas.microsoft.com/office/powerpoint/2010/main" val="195911687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5159005" y="5615725"/>
            <a:ext cx="2906090" cy="109518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 name="Oval 2"/>
          <p:cNvSpPr/>
          <p:nvPr/>
        </p:nvSpPr>
        <p:spPr>
          <a:xfrm>
            <a:off x="5376172" y="5730817"/>
            <a:ext cx="1554900" cy="867337"/>
          </a:xfrm>
          <a:prstGeom prst="ellipse">
            <a:avLst/>
          </a:prstGeom>
          <a:solidFill>
            <a:schemeClr val="bg1">
              <a:lumMod val="8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GB" dirty="0" smtClean="0"/>
              <a:t>How Would You Do It?</a:t>
            </a:r>
            <a:endParaRPr lang="en-GB" dirty="0"/>
          </a:p>
        </p:txBody>
      </p:sp>
      <p:sp>
        <p:nvSpPr>
          <p:cNvPr id="6" name="TextBox 5"/>
          <p:cNvSpPr txBox="1"/>
          <p:nvPr/>
        </p:nvSpPr>
        <p:spPr>
          <a:xfrm>
            <a:off x="6931072" y="3119893"/>
            <a:ext cx="1716994" cy="1354217"/>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GB" sz="1600" b="1" u="sng" dirty="0" smtClean="0"/>
              <a:t>“2004”</a:t>
            </a:r>
          </a:p>
          <a:p>
            <a:r>
              <a:rPr lang="en-GB" sz="1600" dirty="0" smtClean="0"/>
              <a:t>(</a:t>
            </a:r>
            <a:r>
              <a:rPr lang="en-GB" sz="1600" dirty="0"/>
              <a:t>2,0,0,4) </a:t>
            </a:r>
          </a:p>
          <a:p>
            <a:r>
              <a:rPr lang="en-GB" sz="1600" dirty="0"/>
              <a:t>(2,0,0</a:t>
            </a:r>
            <a:r>
              <a:rPr lang="en-GB" sz="1600" dirty="0" smtClean="0"/>
              <a:t>) </a:t>
            </a:r>
            <a:r>
              <a:rPr lang="en-GB" sz="1600" dirty="0"/>
              <a:t>(0,0,4</a:t>
            </a:r>
            <a:r>
              <a:rPr lang="en-GB" sz="1600" dirty="0" smtClean="0"/>
              <a:t>) </a:t>
            </a:r>
            <a:endParaRPr lang="en-GB" sz="1600" dirty="0"/>
          </a:p>
          <a:p>
            <a:r>
              <a:rPr lang="en-GB" sz="1600" dirty="0"/>
              <a:t>(2,0</a:t>
            </a:r>
            <a:r>
              <a:rPr lang="en-GB" sz="1600" dirty="0" smtClean="0"/>
              <a:t>) </a:t>
            </a:r>
            <a:r>
              <a:rPr lang="en-GB" sz="1600" dirty="0"/>
              <a:t>(0,0</a:t>
            </a:r>
            <a:r>
              <a:rPr lang="en-GB" sz="1600" dirty="0" smtClean="0"/>
              <a:t>) </a:t>
            </a:r>
            <a:r>
              <a:rPr lang="en-GB" sz="1600" dirty="0"/>
              <a:t>(0,4)</a:t>
            </a:r>
          </a:p>
          <a:p>
            <a:r>
              <a:rPr lang="en-GB" sz="1600" dirty="0"/>
              <a:t>(2</a:t>
            </a:r>
            <a:r>
              <a:rPr lang="en-GB" sz="1600" dirty="0" smtClean="0"/>
              <a:t>) (</a:t>
            </a:r>
            <a:r>
              <a:rPr lang="en-GB" sz="1600" dirty="0"/>
              <a:t>0</a:t>
            </a:r>
            <a:r>
              <a:rPr lang="en-GB" sz="1600" dirty="0" smtClean="0"/>
              <a:t>) </a:t>
            </a:r>
            <a:r>
              <a:rPr lang="en-GB" sz="1600" dirty="0"/>
              <a:t>(0</a:t>
            </a:r>
            <a:r>
              <a:rPr lang="en-GB" sz="1600" dirty="0" smtClean="0"/>
              <a:t>) </a:t>
            </a:r>
            <a:r>
              <a:rPr lang="en-GB" sz="1600" dirty="0"/>
              <a:t>(4)</a:t>
            </a:r>
          </a:p>
        </p:txBody>
      </p:sp>
      <p:pic>
        <p:nvPicPr>
          <p:cNvPr id="9" name="Picture 8" descr="wine_dom-p-2004_375x500.t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202" y="1242811"/>
            <a:ext cx="1310148" cy="1746863"/>
          </a:xfrm>
          <a:prstGeom prst="rect">
            <a:avLst/>
          </a:prstGeom>
          <a:ln>
            <a:noFill/>
          </a:ln>
          <a:effectLst>
            <a:outerShdw blurRad="292100" dist="139700" dir="2700000" algn="tl" rotWithShape="0">
              <a:srgbClr val="333333">
                <a:alpha val="65000"/>
              </a:srgbClr>
            </a:outerShdw>
          </a:effectLst>
        </p:spPr>
      </p:pic>
      <p:pic>
        <p:nvPicPr>
          <p:cNvPr id="11" name="Picture 10" descr="wine_mf-2011_375x500.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58" y="1173649"/>
            <a:ext cx="1379495" cy="183932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74782" y="2931418"/>
            <a:ext cx="3658722" cy="1384995"/>
          </a:xfrm>
          <a:prstGeom prst="rect">
            <a:avLst/>
          </a:prstGeom>
          <a:noFill/>
        </p:spPr>
        <p:txBody>
          <a:bodyPr wrap="square" rtlCol="0">
            <a:spAutoFit/>
          </a:bodyPr>
          <a:lstStyle/>
          <a:p>
            <a:r>
              <a:rPr lang="en-GB" b="1" dirty="0"/>
              <a:t>(Partial) </a:t>
            </a:r>
            <a:r>
              <a:rPr lang="en-GB" b="1" dirty="0" smtClean="0"/>
              <a:t>OCR</a:t>
            </a:r>
            <a:r>
              <a:rPr lang="en-GB" dirty="0" smtClean="0"/>
              <a:t>, </a:t>
            </a:r>
            <a:r>
              <a:rPr lang="en-GB" i="1" dirty="0" smtClean="0"/>
              <a:t>e.g.</a:t>
            </a:r>
            <a:endParaRPr lang="en-GB" dirty="0"/>
          </a:p>
          <a:p>
            <a:pPr lvl="1"/>
            <a:r>
              <a:rPr lang="en-GB" sz="1600" dirty="0" smtClean="0"/>
              <a:t>Letter frequencies (language)</a:t>
            </a:r>
            <a:endParaRPr lang="en-GB" sz="1600" dirty="0"/>
          </a:p>
          <a:p>
            <a:pPr lvl="1"/>
            <a:r>
              <a:rPr lang="en-GB" sz="1600" dirty="0"/>
              <a:t>Letter n-grams</a:t>
            </a:r>
          </a:p>
          <a:p>
            <a:pPr lvl="1"/>
            <a:r>
              <a:rPr lang="en-GB" sz="1600" dirty="0"/>
              <a:t>Words (may be misread/missing)</a:t>
            </a:r>
          </a:p>
          <a:p>
            <a:endParaRPr lang="en-GB" dirty="0"/>
          </a:p>
        </p:txBody>
      </p:sp>
      <p:sp>
        <p:nvSpPr>
          <p:cNvPr id="13" name="TextBox 12"/>
          <p:cNvSpPr txBox="1"/>
          <p:nvPr/>
        </p:nvSpPr>
        <p:spPr>
          <a:xfrm>
            <a:off x="174782" y="4474109"/>
            <a:ext cx="3094562" cy="615553"/>
          </a:xfrm>
          <a:prstGeom prst="rect">
            <a:avLst/>
          </a:prstGeom>
          <a:noFill/>
        </p:spPr>
        <p:txBody>
          <a:bodyPr wrap="square" rtlCol="0">
            <a:spAutoFit/>
          </a:bodyPr>
          <a:lstStyle/>
          <a:p>
            <a:r>
              <a:rPr lang="en-GB" b="1" dirty="0"/>
              <a:t>Global features</a:t>
            </a:r>
          </a:p>
          <a:p>
            <a:pPr lvl="1"/>
            <a:r>
              <a:rPr lang="en-GB" sz="1600" i="1" dirty="0" smtClean="0"/>
              <a:t>e.g. </a:t>
            </a:r>
            <a:r>
              <a:rPr lang="en-GB" sz="1600" dirty="0" smtClean="0"/>
              <a:t>Mean/dominant colours</a:t>
            </a:r>
          </a:p>
        </p:txBody>
      </p:sp>
      <p:sp>
        <p:nvSpPr>
          <p:cNvPr id="14" name="Rectangle 13"/>
          <p:cNvSpPr/>
          <p:nvPr/>
        </p:nvSpPr>
        <p:spPr>
          <a:xfrm>
            <a:off x="185685" y="5473005"/>
            <a:ext cx="4325136" cy="1354217"/>
          </a:xfrm>
          <a:prstGeom prst="rect">
            <a:avLst/>
          </a:prstGeom>
        </p:spPr>
        <p:txBody>
          <a:bodyPr wrap="square">
            <a:spAutoFit/>
          </a:bodyPr>
          <a:lstStyle/>
          <a:p>
            <a:r>
              <a:rPr lang="en-GB" b="1" dirty="0" smtClean="0"/>
              <a:t>Best </a:t>
            </a:r>
            <a:r>
              <a:rPr lang="en-GB" b="1" dirty="0"/>
              <a:t>match against</a:t>
            </a:r>
          </a:p>
          <a:p>
            <a:pPr lvl="1"/>
            <a:r>
              <a:rPr lang="en-GB" sz="1600" dirty="0" smtClean="0"/>
              <a:t>Local features (Feature matching)</a:t>
            </a:r>
          </a:p>
          <a:p>
            <a:pPr lvl="1"/>
            <a:r>
              <a:rPr lang="en-GB" sz="1600" dirty="0" smtClean="0"/>
              <a:t>Classifier (trained from known </a:t>
            </a:r>
            <a:r>
              <a:rPr lang="en-GB" sz="1600" dirty="0"/>
              <a:t>images)</a:t>
            </a:r>
          </a:p>
          <a:p>
            <a:pPr lvl="1"/>
            <a:r>
              <a:rPr lang="en-GB" sz="1600" dirty="0"/>
              <a:t>Database of producer names (known wines</a:t>
            </a:r>
            <a:r>
              <a:rPr lang="en-GB" sz="1600" dirty="0" smtClean="0"/>
              <a:t>)</a:t>
            </a:r>
          </a:p>
          <a:p>
            <a:pPr lvl="1"/>
            <a:r>
              <a:rPr lang="en-GB" sz="1600" dirty="0" smtClean="0"/>
              <a:t>Match - nearest neighbour</a:t>
            </a:r>
            <a:endParaRPr lang="en-GB" dirty="0"/>
          </a:p>
        </p:txBody>
      </p:sp>
      <p:sp>
        <p:nvSpPr>
          <p:cNvPr id="15" name="TextBox 14"/>
          <p:cNvSpPr txBox="1"/>
          <p:nvPr/>
        </p:nvSpPr>
        <p:spPr>
          <a:xfrm>
            <a:off x="4109501" y="3119893"/>
            <a:ext cx="1716994" cy="1354217"/>
          </a:xfrm>
          <a:prstGeom prst="rect">
            <a:avLst/>
          </a:prstGeom>
          <a:solidFill>
            <a:schemeClr val="bg2"/>
          </a:solidFill>
          <a:effectLst>
            <a:outerShdw blurRad="50800" dist="38100" dir="2700000" algn="tl" rotWithShape="0">
              <a:prstClr val="black">
                <a:alpha val="40000"/>
              </a:prstClr>
            </a:outerShdw>
          </a:effectLst>
        </p:spPr>
        <p:txBody>
          <a:bodyPr wrap="square" rtlCol="0">
            <a:spAutoFit/>
          </a:bodyPr>
          <a:lstStyle/>
          <a:p>
            <a:r>
              <a:rPr lang="en-GB" sz="1600" b="1" u="sng" dirty="0" smtClean="0"/>
              <a:t>“2011”</a:t>
            </a:r>
          </a:p>
          <a:p>
            <a:r>
              <a:rPr lang="en-GB" sz="1600" dirty="0" smtClean="0"/>
              <a:t>(2,0,1,1) </a:t>
            </a:r>
            <a:endParaRPr lang="en-GB" sz="1600" dirty="0"/>
          </a:p>
          <a:p>
            <a:r>
              <a:rPr lang="en-GB" sz="1600" dirty="0"/>
              <a:t>(</a:t>
            </a:r>
            <a:r>
              <a:rPr lang="en-GB" sz="1600" dirty="0" smtClean="0"/>
              <a:t>2,0,1) </a:t>
            </a:r>
            <a:r>
              <a:rPr lang="en-GB" sz="1600" dirty="0"/>
              <a:t>(</a:t>
            </a:r>
            <a:r>
              <a:rPr lang="en-GB" sz="1600" dirty="0" smtClean="0"/>
              <a:t>0,1,1) </a:t>
            </a:r>
            <a:endParaRPr lang="en-GB" sz="1600" dirty="0"/>
          </a:p>
          <a:p>
            <a:r>
              <a:rPr lang="en-GB" sz="1600" dirty="0"/>
              <a:t>(2,0</a:t>
            </a:r>
            <a:r>
              <a:rPr lang="en-GB" sz="1600" dirty="0" smtClean="0"/>
              <a:t>) </a:t>
            </a:r>
            <a:r>
              <a:rPr lang="en-GB" sz="1600" dirty="0"/>
              <a:t>(</a:t>
            </a:r>
            <a:r>
              <a:rPr lang="en-GB" sz="1600" dirty="0" smtClean="0"/>
              <a:t>0,1) (1,1)</a:t>
            </a:r>
            <a:endParaRPr lang="en-GB" sz="1600" dirty="0"/>
          </a:p>
          <a:p>
            <a:r>
              <a:rPr lang="en-GB" sz="1600" dirty="0"/>
              <a:t>(2</a:t>
            </a:r>
            <a:r>
              <a:rPr lang="en-GB" sz="1600" dirty="0" smtClean="0"/>
              <a:t>) (</a:t>
            </a:r>
            <a:r>
              <a:rPr lang="en-GB" sz="1600" dirty="0"/>
              <a:t>0</a:t>
            </a:r>
            <a:r>
              <a:rPr lang="en-GB" sz="1600" dirty="0" smtClean="0"/>
              <a:t>) (1) (1)</a:t>
            </a:r>
            <a:endParaRPr lang="en-GB" sz="1600" dirty="0"/>
          </a:p>
        </p:txBody>
      </p:sp>
      <p:sp>
        <p:nvSpPr>
          <p:cNvPr id="19" name="Rectangle 18"/>
          <p:cNvSpPr/>
          <p:nvPr/>
        </p:nvSpPr>
        <p:spPr>
          <a:xfrm>
            <a:off x="5425175" y="4672901"/>
            <a:ext cx="401320" cy="416761"/>
          </a:xfrm>
          <a:prstGeom prst="rect">
            <a:avLst/>
          </a:prstGeom>
          <a:solidFill>
            <a:srgbClr val="83202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4757685" y="4672901"/>
            <a:ext cx="401320" cy="416761"/>
          </a:xfrm>
          <a:prstGeom prst="rect">
            <a:avLst/>
          </a:prstGeom>
          <a:solidFill>
            <a:srgbClr val="221F26"/>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1" name="Rectangle 20"/>
          <p:cNvSpPr/>
          <p:nvPr/>
        </p:nvSpPr>
        <p:spPr>
          <a:xfrm>
            <a:off x="4109501" y="4672901"/>
            <a:ext cx="401320" cy="416761"/>
          </a:xfrm>
          <a:prstGeom prst="rect">
            <a:avLst/>
          </a:prstGeom>
          <a:solidFill>
            <a:srgbClr val="E4E7DA"/>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3" name="Rectangle 22"/>
          <p:cNvSpPr/>
          <p:nvPr/>
        </p:nvSpPr>
        <p:spPr>
          <a:xfrm>
            <a:off x="8218690" y="4672901"/>
            <a:ext cx="401320" cy="416761"/>
          </a:xfrm>
          <a:prstGeom prst="rect">
            <a:avLst/>
          </a:prstGeom>
          <a:solidFill>
            <a:srgbClr val="302D1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4" name="Rectangle 23"/>
          <p:cNvSpPr/>
          <p:nvPr/>
        </p:nvSpPr>
        <p:spPr>
          <a:xfrm>
            <a:off x="7566791" y="4672901"/>
            <a:ext cx="401320" cy="416761"/>
          </a:xfrm>
          <a:prstGeom prst="rect">
            <a:avLst/>
          </a:prstGeom>
          <a:solidFill>
            <a:srgbClr val="3B2417"/>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5" name="Rectangle 24"/>
          <p:cNvSpPr/>
          <p:nvPr/>
        </p:nvSpPr>
        <p:spPr>
          <a:xfrm>
            <a:off x="6931072" y="4672901"/>
            <a:ext cx="401320" cy="416761"/>
          </a:xfrm>
          <a:prstGeom prst="rect">
            <a:avLst/>
          </a:prstGeom>
          <a:solidFill>
            <a:srgbClr val="CFB87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0" name="Multiply 29"/>
          <p:cNvSpPr/>
          <p:nvPr/>
        </p:nvSpPr>
        <p:spPr>
          <a:xfrm>
            <a:off x="7686631" y="5790488"/>
            <a:ext cx="281480" cy="209716"/>
          </a:xfrm>
          <a:prstGeom prst="mathMultiply">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1" name="Multiply 30"/>
          <p:cNvSpPr/>
          <p:nvPr/>
        </p:nvSpPr>
        <p:spPr>
          <a:xfrm>
            <a:off x="7050912" y="5838030"/>
            <a:ext cx="281480" cy="209716"/>
          </a:xfrm>
          <a:prstGeom prst="mathMultiply">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2" name="Multiply 31"/>
          <p:cNvSpPr/>
          <p:nvPr/>
        </p:nvSpPr>
        <p:spPr>
          <a:xfrm>
            <a:off x="7203312" y="5990430"/>
            <a:ext cx="281480" cy="209716"/>
          </a:xfrm>
          <a:prstGeom prst="mathMultiply">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3" name="Multiply 32"/>
          <p:cNvSpPr/>
          <p:nvPr/>
        </p:nvSpPr>
        <p:spPr>
          <a:xfrm>
            <a:off x="7496452" y="6200146"/>
            <a:ext cx="281480" cy="209716"/>
          </a:xfrm>
          <a:prstGeom prst="mathMultiply">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5" name="Multiply 34"/>
          <p:cNvSpPr/>
          <p:nvPr/>
        </p:nvSpPr>
        <p:spPr>
          <a:xfrm>
            <a:off x="6107732" y="5895346"/>
            <a:ext cx="281480" cy="209716"/>
          </a:xfrm>
          <a:prstGeom prst="mathMultiply">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6" name="Multiply 35"/>
          <p:cNvSpPr/>
          <p:nvPr/>
        </p:nvSpPr>
        <p:spPr>
          <a:xfrm>
            <a:off x="5612753" y="5942888"/>
            <a:ext cx="281480" cy="209716"/>
          </a:xfrm>
          <a:prstGeom prst="mathMultiply">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7" name="Multiply 36"/>
          <p:cNvSpPr/>
          <p:nvPr/>
        </p:nvSpPr>
        <p:spPr>
          <a:xfrm>
            <a:off x="5826252" y="6200146"/>
            <a:ext cx="281480" cy="209716"/>
          </a:xfrm>
          <a:prstGeom prst="mathMultiply">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8" name="Multiply 37"/>
          <p:cNvSpPr/>
          <p:nvPr/>
        </p:nvSpPr>
        <p:spPr>
          <a:xfrm>
            <a:off x="6274713" y="6283580"/>
            <a:ext cx="281480" cy="209716"/>
          </a:xfrm>
          <a:prstGeom prst="mathMultiply">
            <a:avLst/>
          </a:prstGeom>
          <a:solidFill>
            <a:schemeClr val="accent4">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39" name="Multiply 38"/>
          <p:cNvSpPr/>
          <p:nvPr/>
        </p:nvSpPr>
        <p:spPr>
          <a:xfrm>
            <a:off x="5826252" y="5780714"/>
            <a:ext cx="281480" cy="209716"/>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0" name="Multiply 39"/>
          <p:cNvSpPr/>
          <p:nvPr/>
        </p:nvSpPr>
        <p:spPr>
          <a:xfrm>
            <a:off x="5960299" y="6388438"/>
            <a:ext cx="281480" cy="209716"/>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1" name="Multiply 40"/>
          <p:cNvSpPr/>
          <p:nvPr/>
        </p:nvSpPr>
        <p:spPr>
          <a:xfrm>
            <a:off x="6473888" y="5885572"/>
            <a:ext cx="281480" cy="209716"/>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2" name="Multiply 41"/>
          <p:cNvSpPr/>
          <p:nvPr/>
        </p:nvSpPr>
        <p:spPr>
          <a:xfrm>
            <a:off x="6473888" y="6200146"/>
            <a:ext cx="281480" cy="209716"/>
          </a:xfrm>
          <a:prstGeom prst="mathMultiply">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44" name="Straight Arrow Connector 43"/>
          <p:cNvCxnSpPr/>
          <p:nvPr/>
        </p:nvCxnSpPr>
        <p:spPr>
          <a:xfrm>
            <a:off x="4510821" y="5219595"/>
            <a:ext cx="1383412" cy="1273701"/>
          </a:xfrm>
          <a:prstGeom prst="straightConnector1">
            <a:avLst/>
          </a:prstGeom>
          <a:ln w="63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5159005" y="5219595"/>
            <a:ext cx="667247" cy="561119"/>
          </a:xfrm>
          <a:prstGeom prst="straightConnector1">
            <a:avLst/>
          </a:prstGeom>
          <a:ln w="63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a:off x="5960299" y="4229270"/>
            <a:ext cx="595894" cy="1608760"/>
          </a:xfrm>
          <a:prstGeom prst="straightConnector1">
            <a:avLst/>
          </a:prstGeom>
          <a:ln w="63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5644500" y="5219595"/>
            <a:ext cx="911693" cy="980551"/>
          </a:xfrm>
          <a:prstGeom prst="straightConnector1">
            <a:avLst/>
          </a:prstGeom>
          <a:ln w="63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185685" y="2264486"/>
            <a:ext cx="3658722" cy="369332"/>
          </a:xfrm>
          <a:prstGeom prst="rect">
            <a:avLst/>
          </a:prstGeom>
          <a:noFill/>
        </p:spPr>
        <p:txBody>
          <a:bodyPr wrap="square" rtlCol="0">
            <a:spAutoFit/>
          </a:bodyPr>
          <a:lstStyle/>
          <a:p>
            <a:r>
              <a:rPr lang="en-GB" b="1" u="sng" dirty="0" smtClean="0"/>
              <a:t>Example filters (feature detectors)</a:t>
            </a:r>
            <a:endParaRPr lang="en-GB" b="1" u="sng" dirty="0"/>
          </a:p>
        </p:txBody>
      </p:sp>
    </p:spTree>
    <p:extLst>
      <p:ext uri="{BB962C8B-B14F-4D97-AF65-F5344CB8AC3E}">
        <p14:creationId xmlns:p14="http://schemas.microsoft.com/office/powerpoint/2010/main" val="2070341768"/>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 Wines</a:t>
            </a:r>
            <a:endParaRPr lang="en-GB" dirty="0"/>
          </a:p>
        </p:txBody>
      </p:sp>
      <p:pic>
        <p:nvPicPr>
          <p:cNvPr id="3" name="Picture 2" descr="Vivino in action.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016" y="1570884"/>
            <a:ext cx="1585609" cy="2114145"/>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2519283" y="2181500"/>
            <a:ext cx="1303302" cy="1219943"/>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Bank</a:t>
            </a:r>
            <a:endParaRPr lang="en-GB" dirty="0"/>
          </a:p>
        </p:txBody>
      </p:sp>
      <p:sp>
        <p:nvSpPr>
          <p:cNvPr id="5" name="Rectangle 4"/>
          <p:cNvSpPr/>
          <p:nvPr/>
        </p:nvSpPr>
        <p:spPr>
          <a:xfrm>
            <a:off x="4888560" y="2484159"/>
            <a:ext cx="1303302" cy="1219943"/>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Statistical</a:t>
            </a:r>
          </a:p>
          <a:p>
            <a:pPr algn="ctr"/>
            <a:r>
              <a:rPr lang="en-GB" dirty="0" smtClean="0"/>
              <a:t>model</a:t>
            </a:r>
            <a:endParaRPr lang="en-GB" dirty="0"/>
          </a:p>
        </p:txBody>
      </p:sp>
      <p:cxnSp>
        <p:nvCxnSpPr>
          <p:cNvPr id="6" name="Straight Arrow Connector 5"/>
          <p:cNvCxnSpPr>
            <a:stCxn id="4" idx="3"/>
            <a:endCxn id="5" idx="1"/>
          </p:cNvCxnSpPr>
          <p:nvPr/>
        </p:nvCxnSpPr>
        <p:spPr>
          <a:xfrm>
            <a:off x="3822585" y="2791472"/>
            <a:ext cx="1065975" cy="3026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3822585" y="2484159"/>
            <a:ext cx="1065975" cy="30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3822585" y="3098784"/>
            <a:ext cx="1065975" cy="3026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4490996" y="5568745"/>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Classification</a:t>
            </a:r>
          </a:p>
        </p:txBody>
      </p:sp>
      <p:sp>
        <p:nvSpPr>
          <p:cNvPr id="10" name="TextBox 9"/>
          <p:cNvSpPr txBox="1"/>
          <p:nvPr/>
        </p:nvSpPr>
        <p:spPr>
          <a:xfrm>
            <a:off x="4245052" y="3870587"/>
            <a:ext cx="2391325" cy="1200329"/>
          </a:xfrm>
          <a:prstGeom prst="rect">
            <a:avLst/>
          </a:prstGeom>
          <a:noFill/>
        </p:spPr>
        <p:txBody>
          <a:bodyPr wrap="none" rtlCol="0">
            <a:spAutoFit/>
          </a:bodyPr>
          <a:lstStyle/>
          <a:p>
            <a:r>
              <a:rPr lang="en-GB" dirty="0" smtClean="0"/>
              <a:t>GPS info</a:t>
            </a:r>
          </a:p>
          <a:p>
            <a:r>
              <a:rPr lang="en-GB" dirty="0" smtClean="0"/>
              <a:t>OCR words, n-grams</a:t>
            </a:r>
          </a:p>
          <a:p>
            <a:r>
              <a:rPr lang="en-GB" dirty="0" smtClean="0"/>
              <a:t>Distinct shapes, colours</a:t>
            </a:r>
          </a:p>
          <a:p>
            <a:r>
              <a:rPr lang="en-GB" dirty="0" smtClean="0"/>
              <a:t>Object recognition</a:t>
            </a:r>
          </a:p>
        </p:txBody>
      </p:sp>
      <p:sp>
        <p:nvSpPr>
          <p:cNvPr id="11" name="TextBox 10"/>
          <p:cNvSpPr txBox="1"/>
          <p:nvPr/>
        </p:nvSpPr>
        <p:spPr>
          <a:xfrm>
            <a:off x="6798889" y="1842429"/>
            <a:ext cx="1748996" cy="923330"/>
          </a:xfrm>
          <a:prstGeom prst="rect">
            <a:avLst/>
          </a:prstGeom>
          <a:solidFill>
            <a:schemeClr val="accent3">
              <a:lumMod val="20000"/>
              <a:lumOff val="80000"/>
            </a:schemeClr>
          </a:solidFill>
        </p:spPr>
        <p:txBody>
          <a:bodyPr wrap="none" rtlCol="0">
            <a:spAutoFit/>
          </a:bodyPr>
          <a:lstStyle>
            <a:defPPr>
              <a:defRPr lang="en-US"/>
            </a:defPPr>
            <a:lvl1pPr>
              <a:defRPr b="1" i="1"/>
            </a:lvl1pPr>
          </a:lstStyle>
          <a:p>
            <a:r>
              <a:rPr lang="en-GB" dirty="0"/>
              <a:t>Query</a:t>
            </a:r>
          </a:p>
          <a:p>
            <a:r>
              <a:rPr lang="en-GB" b="0" dirty="0"/>
              <a:t>Best match for </a:t>
            </a:r>
          </a:p>
          <a:p>
            <a:r>
              <a:rPr lang="en-GB" b="0" dirty="0" smtClean="0"/>
              <a:t>these features...</a:t>
            </a:r>
          </a:p>
        </p:txBody>
      </p:sp>
      <p:sp>
        <p:nvSpPr>
          <p:cNvPr id="12" name="Rectangle 11"/>
          <p:cNvSpPr/>
          <p:nvPr/>
        </p:nvSpPr>
        <p:spPr>
          <a:xfrm>
            <a:off x="881171" y="5611216"/>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Database of known wines</a:t>
            </a:r>
          </a:p>
        </p:txBody>
      </p:sp>
      <p:sp>
        <p:nvSpPr>
          <p:cNvPr id="13" name="Rectangle 12"/>
          <p:cNvSpPr/>
          <p:nvPr/>
        </p:nvSpPr>
        <p:spPr>
          <a:xfrm>
            <a:off x="7571086" y="5557253"/>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Database of classified images</a:t>
            </a:r>
          </a:p>
        </p:txBody>
      </p:sp>
      <p:cxnSp>
        <p:nvCxnSpPr>
          <p:cNvPr id="15" name="Straight Arrow Connector 14"/>
          <p:cNvCxnSpPr>
            <a:stCxn id="9" idx="1"/>
            <a:endCxn id="12" idx="3"/>
          </p:cNvCxnSpPr>
          <p:nvPr/>
        </p:nvCxnSpPr>
        <p:spPr>
          <a:xfrm flipH="1">
            <a:off x="2309625" y="5966791"/>
            <a:ext cx="2181371" cy="424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10" idx="2"/>
            <a:endCxn id="9" idx="0"/>
          </p:cNvCxnSpPr>
          <p:nvPr/>
        </p:nvCxnSpPr>
        <p:spPr>
          <a:xfrm flipH="1">
            <a:off x="5205223" y="5070916"/>
            <a:ext cx="235492" cy="4978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1"/>
            <a:endCxn id="9" idx="3"/>
          </p:cNvCxnSpPr>
          <p:nvPr/>
        </p:nvCxnSpPr>
        <p:spPr>
          <a:xfrm flipH="1">
            <a:off x="5919450" y="5955299"/>
            <a:ext cx="1651636" cy="114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300899" y="5585967"/>
            <a:ext cx="662448" cy="369332"/>
          </a:xfrm>
          <a:prstGeom prst="rect">
            <a:avLst/>
          </a:prstGeom>
          <a:noFill/>
        </p:spPr>
        <p:txBody>
          <a:bodyPr wrap="none" rtlCol="0">
            <a:spAutoFit/>
          </a:bodyPr>
          <a:lstStyle/>
          <a:p>
            <a:r>
              <a:rPr lang="en-GB" dirty="0" smtClean="0"/>
              <a:t>Train</a:t>
            </a:r>
            <a:endParaRPr lang="en-GB" dirty="0"/>
          </a:p>
        </p:txBody>
      </p:sp>
      <p:sp>
        <p:nvSpPr>
          <p:cNvPr id="34" name="Rectangle 33"/>
          <p:cNvSpPr/>
          <p:nvPr/>
        </p:nvSpPr>
        <p:spPr>
          <a:xfrm>
            <a:off x="881171" y="4072706"/>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Known wines same user</a:t>
            </a:r>
          </a:p>
        </p:txBody>
      </p:sp>
      <p:cxnSp>
        <p:nvCxnSpPr>
          <p:cNvPr id="35" name="Straight Arrow Connector 34"/>
          <p:cNvCxnSpPr>
            <a:stCxn id="9" idx="1"/>
            <a:endCxn id="34" idx="3"/>
          </p:cNvCxnSpPr>
          <p:nvPr/>
        </p:nvCxnSpPr>
        <p:spPr>
          <a:xfrm flipH="1" flipV="1">
            <a:off x="2309625" y="4470752"/>
            <a:ext cx="2181371" cy="149603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a:xfrm>
            <a:off x="7318555" y="4072707"/>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Typical</a:t>
            </a:r>
          </a:p>
          <a:p>
            <a:pPr algn="ctr"/>
            <a:r>
              <a:rPr lang="en-GB" dirty="0" smtClean="0">
                <a:solidFill>
                  <a:schemeClr val="tx1"/>
                </a:solidFill>
              </a:rPr>
              <a:t>wine near…</a:t>
            </a:r>
          </a:p>
        </p:txBody>
      </p:sp>
    </p:spTree>
    <p:extLst>
      <p:ext uri="{BB962C8B-B14F-4D97-AF65-F5344CB8AC3E}">
        <p14:creationId xmlns:p14="http://schemas.microsoft.com/office/powerpoint/2010/main" val="38924083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Machine Learning</a:t>
            </a:r>
            <a:endParaRPr lang="en-GB" dirty="0"/>
          </a:p>
        </p:txBody>
      </p:sp>
      <p:sp>
        <p:nvSpPr>
          <p:cNvPr id="9" name="Rectangle 8"/>
          <p:cNvSpPr/>
          <p:nvPr/>
        </p:nvSpPr>
        <p:spPr>
          <a:xfrm>
            <a:off x="306819" y="1910510"/>
            <a:ext cx="1527575" cy="1012505"/>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GB" dirty="0" smtClean="0"/>
              <a:t>World:</a:t>
            </a:r>
          </a:p>
          <a:p>
            <a:pPr algn="ctr"/>
            <a:r>
              <a:rPr lang="en-GB" dirty="0" smtClean="0"/>
              <a:t>Unstructured Data</a:t>
            </a:r>
            <a:endParaRPr lang="en-GB" dirty="0"/>
          </a:p>
        </p:txBody>
      </p:sp>
      <p:sp>
        <p:nvSpPr>
          <p:cNvPr id="10" name="Magnetic Disk 9"/>
          <p:cNvSpPr/>
          <p:nvPr/>
        </p:nvSpPr>
        <p:spPr>
          <a:xfrm>
            <a:off x="5540365" y="2317266"/>
            <a:ext cx="822960" cy="822960"/>
          </a:xfrm>
          <a:prstGeom prst="flowChartMagneticDisk">
            <a:avLst/>
          </a:prstGeom>
          <a:solidFill>
            <a:schemeClr val="bg1">
              <a:lumMod val="75000"/>
            </a:schemeClr>
          </a:solidFill>
          <a:ln/>
        </p:spPr>
        <p:style>
          <a:lnRef idx="1">
            <a:schemeClr val="accent6"/>
          </a:lnRef>
          <a:fillRef idx="3">
            <a:schemeClr val="accent6"/>
          </a:fillRef>
          <a:effectRef idx="2">
            <a:schemeClr val="accent6"/>
          </a:effectRef>
          <a:fontRef idx="minor">
            <a:schemeClr val="lt1"/>
          </a:fontRef>
        </p:style>
        <p:txBody>
          <a:bodyPr/>
          <a:lstStyle/>
          <a:p>
            <a:endParaRPr lang="en-GB" dirty="0" smtClean="0"/>
          </a:p>
        </p:txBody>
      </p:sp>
      <p:pic>
        <p:nvPicPr>
          <p:cNvPr id="11" name="Picture 10" descr="j017867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0604" y="1852367"/>
            <a:ext cx="1725817" cy="1150545"/>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306819" y="3096502"/>
            <a:ext cx="1597713" cy="2862323"/>
          </a:xfrm>
          <a:prstGeom prst="rect">
            <a:avLst/>
          </a:prstGeom>
          <a:noFill/>
        </p:spPr>
        <p:txBody>
          <a:bodyPr wrap="none" rtlCol="0">
            <a:spAutoFit/>
          </a:bodyPr>
          <a:lstStyle/>
          <a:p>
            <a:r>
              <a:rPr lang="en-GB" i="1" dirty="0" smtClean="0"/>
              <a:t>Web pages</a:t>
            </a:r>
          </a:p>
          <a:p>
            <a:r>
              <a:rPr lang="en-GB" i="1" dirty="0" smtClean="0"/>
              <a:t>Mail</a:t>
            </a:r>
          </a:p>
          <a:p>
            <a:r>
              <a:rPr lang="en-GB" i="1" dirty="0" smtClean="0"/>
              <a:t>Music</a:t>
            </a:r>
          </a:p>
          <a:p>
            <a:r>
              <a:rPr lang="en-GB" dirty="0" smtClean="0"/>
              <a:t>Forms</a:t>
            </a:r>
          </a:p>
          <a:p>
            <a:r>
              <a:rPr lang="en-GB" dirty="0" smtClean="0"/>
              <a:t>Images</a:t>
            </a:r>
          </a:p>
          <a:p>
            <a:r>
              <a:rPr lang="en-GB" dirty="0" smtClean="0"/>
              <a:t>Maps</a:t>
            </a:r>
          </a:p>
          <a:p>
            <a:r>
              <a:rPr lang="en-GB" dirty="0" smtClean="0"/>
              <a:t>Scanner data</a:t>
            </a:r>
          </a:p>
          <a:p>
            <a:r>
              <a:rPr lang="en-GB" dirty="0" smtClean="0"/>
              <a:t>Surveillance</a:t>
            </a:r>
          </a:p>
          <a:p>
            <a:r>
              <a:rPr lang="en-GB" dirty="0" smtClean="0"/>
              <a:t>Quality control</a:t>
            </a:r>
          </a:p>
          <a:p>
            <a:r>
              <a:rPr lang="en-GB" dirty="0" smtClean="0"/>
              <a:t>…</a:t>
            </a:r>
            <a:endParaRPr lang="en-GB" dirty="0"/>
          </a:p>
        </p:txBody>
      </p:sp>
      <p:cxnSp>
        <p:nvCxnSpPr>
          <p:cNvPr id="17" name="Straight Arrow Connector 16"/>
          <p:cNvCxnSpPr>
            <a:stCxn id="9" idx="3"/>
            <a:endCxn id="11" idx="1"/>
          </p:cNvCxnSpPr>
          <p:nvPr/>
        </p:nvCxnSpPr>
        <p:spPr>
          <a:xfrm>
            <a:off x="1834394" y="2416763"/>
            <a:ext cx="1106210" cy="108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1" idx="3"/>
            <a:endCxn id="10" idx="2"/>
          </p:cNvCxnSpPr>
          <p:nvPr/>
        </p:nvCxnSpPr>
        <p:spPr>
          <a:xfrm>
            <a:off x="4666421" y="2427640"/>
            <a:ext cx="873944" cy="30110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1867632" y="3775338"/>
            <a:ext cx="1303302" cy="1219943"/>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Filter Bank</a:t>
            </a:r>
            <a:endParaRPr lang="en-GB" dirty="0"/>
          </a:p>
        </p:txBody>
      </p:sp>
      <p:sp>
        <p:nvSpPr>
          <p:cNvPr id="27" name="Rectangle 26"/>
          <p:cNvSpPr/>
          <p:nvPr/>
        </p:nvSpPr>
        <p:spPr>
          <a:xfrm>
            <a:off x="2349830" y="5582921"/>
            <a:ext cx="1303302"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Learning</a:t>
            </a:r>
          </a:p>
        </p:txBody>
      </p:sp>
      <p:sp>
        <p:nvSpPr>
          <p:cNvPr id="28" name="Rectangle 27"/>
          <p:cNvSpPr/>
          <p:nvPr/>
        </p:nvSpPr>
        <p:spPr>
          <a:xfrm>
            <a:off x="3808303" y="5582921"/>
            <a:ext cx="1428454"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Classification</a:t>
            </a:r>
          </a:p>
        </p:txBody>
      </p:sp>
      <p:sp>
        <p:nvSpPr>
          <p:cNvPr id="29" name="Rectangle 28"/>
          <p:cNvSpPr/>
          <p:nvPr/>
        </p:nvSpPr>
        <p:spPr>
          <a:xfrm>
            <a:off x="5434794" y="5582921"/>
            <a:ext cx="1857061"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Recommendation</a:t>
            </a:r>
          </a:p>
        </p:txBody>
      </p:sp>
      <p:sp>
        <p:nvSpPr>
          <p:cNvPr id="30" name="Rectangle 29"/>
          <p:cNvSpPr/>
          <p:nvPr/>
        </p:nvSpPr>
        <p:spPr>
          <a:xfrm>
            <a:off x="4236909" y="4077997"/>
            <a:ext cx="1303302" cy="1219943"/>
          </a:xfrm>
          <a:prstGeom prst="rect">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t>Statistical</a:t>
            </a:r>
          </a:p>
          <a:p>
            <a:pPr algn="ctr"/>
            <a:r>
              <a:rPr lang="en-GB" dirty="0" smtClean="0"/>
              <a:t>model</a:t>
            </a:r>
            <a:endParaRPr lang="en-GB" dirty="0"/>
          </a:p>
        </p:txBody>
      </p:sp>
      <p:cxnSp>
        <p:nvCxnSpPr>
          <p:cNvPr id="32" name="Straight Arrow Connector 31"/>
          <p:cNvCxnSpPr>
            <a:stCxn id="25" idx="3"/>
            <a:endCxn id="30" idx="1"/>
          </p:cNvCxnSpPr>
          <p:nvPr/>
        </p:nvCxnSpPr>
        <p:spPr>
          <a:xfrm>
            <a:off x="3170934" y="4385310"/>
            <a:ext cx="1065975" cy="3026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3170934" y="4077997"/>
            <a:ext cx="1065975" cy="30032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3170934" y="4692622"/>
            <a:ext cx="1065975" cy="30265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5098652" y="1670935"/>
            <a:ext cx="1690938" cy="646331"/>
          </a:xfrm>
          <a:prstGeom prst="rect">
            <a:avLst/>
          </a:prstGeom>
          <a:noFill/>
        </p:spPr>
        <p:txBody>
          <a:bodyPr wrap="none" rtlCol="0">
            <a:spAutoFit/>
          </a:bodyPr>
          <a:lstStyle/>
          <a:p>
            <a:r>
              <a:rPr lang="en-GB" dirty="0" smtClean="0"/>
              <a:t>“Exact”</a:t>
            </a:r>
          </a:p>
          <a:p>
            <a:r>
              <a:rPr lang="en-GB" dirty="0" smtClean="0"/>
              <a:t>low redundancy</a:t>
            </a:r>
          </a:p>
        </p:txBody>
      </p:sp>
      <p:sp>
        <p:nvSpPr>
          <p:cNvPr id="41" name="TextBox 40"/>
          <p:cNvSpPr txBox="1"/>
          <p:nvPr/>
        </p:nvSpPr>
        <p:spPr>
          <a:xfrm>
            <a:off x="5710497" y="4533616"/>
            <a:ext cx="1973279" cy="923330"/>
          </a:xfrm>
          <a:prstGeom prst="rect">
            <a:avLst/>
          </a:prstGeom>
          <a:noFill/>
        </p:spPr>
        <p:txBody>
          <a:bodyPr wrap="none" rtlCol="0">
            <a:spAutoFit/>
          </a:bodyPr>
          <a:lstStyle/>
          <a:p>
            <a:r>
              <a:rPr lang="en-GB" dirty="0" smtClean="0"/>
              <a:t>Probabilistic</a:t>
            </a:r>
          </a:p>
          <a:p>
            <a:r>
              <a:rPr lang="en-GB" dirty="0" smtClean="0"/>
              <a:t>Representation,</a:t>
            </a:r>
          </a:p>
          <a:p>
            <a:r>
              <a:rPr lang="en-GB" dirty="0" smtClean="0"/>
              <a:t>Higher redundancy</a:t>
            </a:r>
            <a:endParaRPr lang="en-GB" dirty="0"/>
          </a:p>
        </p:txBody>
      </p:sp>
      <p:sp>
        <p:nvSpPr>
          <p:cNvPr id="43" name="TextBox 42"/>
          <p:cNvSpPr txBox="1"/>
          <p:nvPr/>
        </p:nvSpPr>
        <p:spPr>
          <a:xfrm>
            <a:off x="6925409" y="1994100"/>
            <a:ext cx="1979942" cy="646331"/>
          </a:xfrm>
          <a:prstGeom prst="rect">
            <a:avLst/>
          </a:prstGeom>
          <a:solidFill>
            <a:schemeClr val="accent3">
              <a:lumMod val="20000"/>
              <a:lumOff val="80000"/>
            </a:schemeClr>
          </a:solidFill>
        </p:spPr>
        <p:txBody>
          <a:bodyPr wrap="none" rtlCol="0">
            <a:spAutoFit/>
          </a:bodyPr>
          <a:lstStyle/>
          <a:p>
            <a:r>
              <a:rPr lang="en-GB" b="1" i="1" dirty="0" smtClean="0"/>
              <a:t>Query</a:t>
            </a:r>
          </a:p>
          <a:p>
            <a:r>
              <a:rPr lang="en-GB" i="1" dirty="0" smtClean="0"/>
              <a:t>where name=‘Foo’</a:t>
            </a:r>
          </a:p>
        </p:txBody>
      </p:sp>
      <p:sp>
        <p:nvSpPr>
          <p:cNvPr id="44" name="TextBox 43"/>
          <p:cNvSpPr txBox="1"/>
          <p:nvPr/>
        </p:nvSpPr>
        <p:spPr>
          <a:xfrm>
            <a:off x="2957313" y="2938724"/>
            <a:ext cx="1725817" cy="369332"/>
          </a:xfrm>
          <a:prstGeom prst="rect">
            <a:avLst/>
          </a:prstGeom>
          <a:noFill/>
        </p:spPr>
        <p:txBody>
          <a:bodyPr wrap="square" rtlCol="0">
            <a:spAutoFit/>
          </a:bodyPr>
          <a:lstStyle/>
          <a:p>
            <a:r>
              <a:rPr lang="en-GB" dirty="0" smtClean="0"/>
              <a:t>“compression”</a:t>
            </a:r>
            <a:endParaRPr lang="en-GB" dirty="0"/>
          </a:p>
        </p:txBody>
      </p:sp>
      <p:sp>
        <p:nvSpPr>
          <p:cNvPr id="49" name="TextBox 48"/>
          <p:cNvSpPr txBox="1"/>
          <p:nvPr/>
        </p:nvSpPr>
        <p:spPr>
          <a:xfrm>
            <a:off x="2639843" y="5030852"/>
            <a:ext cx="1725816" cy="369332"/>
          </a:xfrm>
          <a:prstGeom prst="rect">
            <a:avLst/>
          </a:prstGeom>
          <a:noFill/>
        </p:spPr>
        <p:txBody>
          <a:bodyPr wrap="square" rtlCol="0">
            <a:spAutoFit/>
          </a:bodyPr>
          <a:lstStyle/>
          <a:p>
            <a:r>
              <a:rPr lang="en-GB" dirty="0" smtClean="0"/>
              <a:t>“compression”</a:t>
            </a:r>
            <a:endParaRPr lang="en-GB" dirty="0"/>
          </a:p>
        </p:txBody>
      </p:sp>
      <p:sp>
        <p:nvSpPr>
          <p:cNvPr id="58" name="TextBox 57"/>
          <p:cNvSpPr txBox="1"/>
          <p:nvPr/>
        </p:nvSpPr>
        <p:spPr>
          <a:xfrm>
            <a:off x="7400206" y="3775338"/>
            <a:ext cx="1748996" cy="923330"/>
          </a:xfrm>
          <a:prstGeom prst="rect">
            <a:avLst/>
          </a:prstGeom>
          <a:solidFill>
            <a:schemeClr val="accent3">
              <a:lumMod val="20000"/>
              <a:lumOff val="80000"/>
            </a:schemeClr>
          </a:solidFill>
        </p:spPr>
        <p:txBody>
          <a:bodyPr wrap="none" rtlCol="0">
            <a:spAutoFit/>
          </a:bodyPr>
          <a:lstStyle>
            <a:defPPr>
              <a:defRPr lang="en-US"/>
            </a:defPPr>
            <a:lvl1pPr>
              <a:defRPr b="1" i="1"/>
            </a:lvl1pPr>
          </a:lstStyle>
          <a:p>
            <a:r>
              <a:rPr lang="en-GB" dirty="0"/>
              <a:t>Query</a:t>
            </a:r>
          </a:p>
          <a:p>
            <a:r>
              <a:rPr lang="en-GB" b="0" dirty="0"/>
              <a:t>Best match for </a:t>
            </a:r>
          </a:p>
          <a:p>
            <a:r>
              <a:rPr lang="en-GB" b="0" dirty="0" smtClean="0"/>
              <a:t>these features...</a:t>
            </a:r>
          </a:p>
        </p:txBody>
      </p:sp>
      <p:sp>
        <p:nvSpPr>
          <p:cNvPr id="61" name="Rectangle 60"/>
          <p:cNvSpPr/>
          <p:nvPr/>
        </p:nvSpPr>
        <p:spPr>
          <a:xfrm>
            <a:off x="7488448" y="5582921"/>
            <a:ext cx="765798" cy="796091"/>
          </a:xfrm>
          <a:prstGeom prst="rect">
            <a:avLst/>
          </a:prstGeom>
          <a:solidFill>
            <a:schemeClr val="accent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GB" dirty="0" smtClean="0">
                <a:solidFill>
                  <a:schemeClr val="tx1"/>
                </a:solidFill>
              </a:rPr>
              <a:t>…</a:t>
            </a:r>
          </a:p>
        </p:txBody>
      </p:sp>
    </p:spTree>
    <p:extLst>
      <p:ext uri="{BB962C8B-B14F-4D97-AF65-F5344CB8AC3E}">
        <p14:creationId xmlns:p14="http://schemas.microsoft.com/office/powerpoint/2010/main" val="3306141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r>
              <a:rPr lang="en-GB" dirty="0"/>
              <a:t>You will learn about basic image transformations, how to find interesting or characteristic parts of image, extract and recognize text and and ways to compare images and how to recognize known shapes and objects in images.</a:t>
            </a:r>
          </a:p>
        </p:txBody>
      </p:sp>
    </p:spTree>
    <p:extLst>
      <p:ext uri="{BB962C8B-B14F-4D97-AF65-F5344CB8AC3E}">
        <p14:creationId xmlns:p14="http://schemas.microsoft.com/office/powerpoint/2010/main" val="1033054453"/>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Big Data</a:t>
            </a:r>
            <a:endParaRPr lang="en-GB" dirty="0"/>
          </a:p>
        </p:txBody>
      </p:sp>
      <p:pic>
        <p:nvPicPr>
          <p:cNvPr id="3" name="Picture 2" descr="SM-G900F_charcoal%20BLACK_0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402" y="2237735"/>
            <a:ext cx="3463598" cy="4620265"/>
          </a:xfrm>
          <a:prstGeom prst="rect">
            <a:avLst/>
          </a:prstGeom>
        </p:spPr>
      </p:pic>
      <p:sp>
        <p:nvSpPr>
          <p:cNvPr id="5" name="Rectangle 4"/>
          <p:cNvSpPr/>
          <p:nvPr/>
        </p:nvSpPr>
        <p:spPr>
          <a:xfrm>
            <a:off x="327218" y="5941929"/>
            <a:ext cx="4652064" cy="707886"/>
          </a:xfrm>
          <a:prstGeom prst="rect">
            <a:avLst/>
          </a:prstGeom>
        </p:spPr>
        <p:txBody>
          <a:bodyPr wrap="square">
            <a:spAutoFit/>
          </a:bodyPr>
          <a:lstStyle/>
          <a:p>
            <a:r>
              <a:rPr lang="en-GB" sz="1000" i="1" dirty="0" smtClean="0"/>
              <a:t>January 1977 – </a:t>
            </a:r>
            <a:r>
              <a:rPr lang="en-GB" sz="1000" i="1" dirty="0" err="1" smtClean="0"/>
              <a:t>Kurzweil</a:t>
            </a:r>
            <a:r>
              <a:rPr lang="en-GB" sz="1000" i="1" dirty="0" smtClean="0"/>
              <a:t> unveils the Reading Machine at Iowa Commission for the Blind</a:t>
            </a:r>
          </a:p>
          <a:p>
            <a:r>
              <a:rPr lang="en-GB" sz="1000" i="1" dirty="0" smtClean="0"/>
              <a:t>http</a:t>
            </a:r>
            <a:r>
              <a:rPr lang="en-GB" sz="1000" i="1" dirty="0"/>
              <a:t>://</a:t>
            </a:r>
            <a:r>
              <a:rPr lang="en-GB" sz="1000" i="1" dirty="0" err="1"/>
              <a:t>www.iowablindhistory.org</a:t>
            </a:r>
            <a:r>
              <a:rPr lang="en-GB" sz="1000" i="1" dirty="0"/>
              <a:t>/</a:t>
            </a:r>
            <a:r>
              <a:rPr lang="en-GB" sz="1000" i="1" dirty="0" err="1"/>
              <a:t>blindhistory</a:t>
            </a:r>
            <a:r>
              <a:rPr lang="en-GB" sz="1000" i="1" dirty="0"/>
              <a:t>/tools-and-technology-optical-character-recognition-scanners</a:t>
            </a:r>
          </a:p>
        </p:txBody>
      </p:sp>
      <p:pic>
        <p:nvPicPr>
          <p:cNvPr id="6" name="Picture 5" descr="Kurzweil_Reading_Machine.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7218" y="3002780"/>
            <a:ext cx="3248507" cy="2690846"/>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327218" y="1481194"/>
            <a:ext cx="3974916" cy="1477328"/>
          </a:xfrm>
          <a:prstGeom prst="rect">
            <a:avLst/>
          </a:prstGeom>
          <a:noFill/>
        </p:spPr>
        <p:txBody>
          <a:bodyPr wrap="none" rtlCol="0">
            <a:spAutoFit/>
          </a:bodyPr>
          <a:lstStyle/>
          <a:p>
            <a:r>
              <a:rPr lang="en-GB" b="1" dirty="0" err="1" smtClean="0"/>
              <a:t>Kurzweil</a:t>
            </a:r>
            <a:r>
              <a:rPr lang="en-GB" b="1" dirty="0" smtClean="0"/>
              <a:t> Reading Machine (1976)</a:t>
            </a:r>
          </a:p>
          <a:p>
            <a:r>
              <a:rPr lang="en-GB" dirty="0" smtClean="0"/>
              <a:t>64 KB RAM</a:t>
            </a:r>
          </a:p>
          <a:p>
            <a:r>
              <a:rPr lang="en-GB" dirty="0" smtClean="0"/>
              <a:t>¼ MHz CPU</a:t>
            </a:r>
          </a:p>
          <a:p>
            <a:r>
              <a:rPr lang="en-GB" dirty="0" smtClean="0"/>
              <a:t>Flatbed CCD Scanner</a:t>
            </a:r>
          </a:p>
          <a:p>
            <a:r>
              <a:rPr lang="en-GB" dirty="0" smtClean="0"/>
              <a:t>Software: </a:t>
            </a:r>
            <a:r>
              <a:rPr lang="en-GB" dirty="0" err="1" smtClean="0"/>
              <a:t>Omnifont</a:t>
            </a:r>
            <a:r>
              <a:rPr lang="en-GB" dirty="0" smtClean="0"/>
              <a:t> OCR, text-to-speech</a:t>
            </a:r>
          </a:p>
        </p:txBody>
      </p:sp>
      <p:sp>
        <p:nvSpPr>
          <p:cNvPr id="8" name="TextBox 7"/>
          <p:cNvSpPr txBox="1"/>
          <p:nvPr/>
        </p:nvSpPr>
        <p:spPr>
          <a:xfrm>
            <a:off x="6324078" y="1417638"/>
            <a:ext cx="2686290" cy="1200329"/>
          </a:xfrm>
          <a:prstGeom prst="rect">
            <a:avLst/>
          </a:prstGeom>
          <a:noFill/>
        </p:spPr>
        <p:txBody>
          <a:bodyPr wrap="none" rtlCol="0">
            <a:spAutoFit/>
          </a:bodyPr>
          <a:lstStyle/>
          <a:p>
            <a:r>
              <a:rPr lang="en-GB" b="1" dirty="0" smtClean="0"/>
              <a:t>Samsung Galaxy S5 (2014)</a:t>
            </a:r>
          </a:p>
          <a:p>
            <a:r>
              <a:rPr lang="en-GB" dirty="0" smtClean="0"/>
              <a:t>2 GB RAM</a:t>
            </a:r>
          </a:p>
          <a:p>
            <a:r>
              <a:rPr lang="en-GB" dirty="0" smtClean="0"/>
              <a:t>2.5 GHz quad-core CPU</a:t>
            </a:r>
          </a:p>
          <a:p>
            <a:r>
              <a:rPr lang="en-GB" dirty="0"/>
              <a:t>16 megapixel </a:t>
            </a:r>
            <a:r>
              <a:rPr lang="en-GB" dirty="0" smtClean="0"/>
              <a:t>camera</a:t>
            </a:r>
            <a:endParaRPr lang="en-GB" dirty="0"/>
          </a:p>
        </p:txBody>
      </p:sp>
    </p:spTree>
    <p:extLst>
      <p:ext uri="{BB962C8B-B14F-4D97-AF65-F5344CB8AC3E}">
        <p14:creationId xmlns:p14="http://schemas.microsoft.com/office/powerpoint/2010/main" val="13104630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671522" y="1417637"/>
            <a:ext cx="7634902" cy="3210325"/>
          </a:xfrm>
          <a:prstGeom prst="rect">
            <a:avLst/>
          </a:prstGeom>
        </p:spPr>
        <p:style>
          <a:lnRef idx="1">
            <a:schemeClr val="accent1"/>
          </a:lnRef>
          <a:fillRef idx="2">
            <a:schemeClr val="accent1"/>
          </a:fillRef>
          <a:effectRef idx="1">
            <a:schemeClr val="accent1"/>
          </a:effectRef>
          <a:fontRef idx="minor">
            <a:schemeClr val="dk1"/>
          </a:fontRef>
        </p:style>
        <p:txBody>
          <a:bodyPr rtlCol="0" anchor="t"/>
          <a:lstStyle/>
          <a:p>
            <a:pPr algn="ctr"/>
            <a:r>
              <a:rPr lang="en-GB" dirty="0" smtClean="0"/>
              <a:t>Human Data Processing</a:t>
            </a:r>
            <a:endParaRPr lang="en-GB" dirty="0"/>
          </a:p>
        </p:txBody>
      </p:sp>
      <p:sp>
        <p:nvSpPr>
          <p:cNvPr id="24" name="Rectangle 23"/>
          <p:cNvSpPr/>
          <p:nvPr/>
        </p:nvSpPr>
        <p:spPr>
          <a:xfrm>
            <a:off x="671521" y="5138938"/>
            <a:ext cx="7634902" cy="1445326"/>
          </a:xfrm>
          <a:prstGeom prst="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GB" dirty="0" smtClean="0"/>
              <a:t>Machine Data Processing</a:t>
            </a:r>
            <a:endParaRPr lang="en-GB" dirty="0"/>
          </a:p>
        </p:txBody>
      </p:sp>
      <p:sp>
        <p:nvSpPr>
          <p:cNvPr id="4" name="Title 3"/>
          <p:cNvSpPr>
            <a:spLocks noGrp="1"/>
          </p:cNvSpPr>
          <p:nvPr>
            <p:ph type="title"/>
          </p:nvPr>
        </p:nvSpPr>
        <p:spPr/>
        <p:txBody>
          <a:bodyPr/>
          <a:lstStyle/>
          <a:p>
            <a:r>
              <a:rPr lang="en-GB" dirty="0" smtClean="0"/>
              <a:t>Re-imagine Everything</a:t>
            </a:r>
            <a:endParaRPr lang="en-GB" dirty="0"/>
          </a:p>
        </p:txBody>
      </p:sp>
      <p:sp>
        <p:nvSpPr>
          <p:cNvPr id="5" name="Rectangle 4"/>
          <p:cNvSpPr/>
          <p:nvPr/>
        </p:nvSpPr>
        <p:spPr>
          <a:xfrm>
            <a:off x="954133" y="1777511"/>
            <a:ext cx="1527575" cy="1012505"/>
          </a:xfrm>
          <a:prstGeom prst="rect">
            <a:avLst/>
          </a:prstGeom>
          <a:no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GB" i="1" dirty="0" smtClean="0"/>
              <a:t>Unstructured Data</a:t>
            </a:r>
            <a:endParaRPr lang="en-GB" i="1" dirty="0"/>
          </a:p>
        </p:txBody>
      </p:sp>
      <p:sp>
        <p:nvSpPr>
          <p:cNvPr id="6" name="Magnetic Disk 5"/>
          <p:cNvSpPr/>
          <p:nvPr/>
        </p:nvSpPr>
        <p:spPr>
          <a:xfrm>
            <a:off x="4617587" y="5381200"/>
            <a:ext cx="822960" cy="822960"/>
          </a:xfrm>
          <a:prstGeom prst="flowChartMagneticDisk">
            <a:avLst/>
          </a:prstGeom>
          <a:solidFill>
            <a:schemeClr val="bg1">
              <a:lumMod val="75000"/>
            </a:schemeClr>
          </a:solidFill>
          <a:ln/>
        </p:spPr>
        <p:style>
          <a:lnRef idx="1">
            <a:schemeClr val="accent6"/>
          </a:lnRef>
          <a:fillRef idx="3">
            <a:schemeClr val="accent6"/>
          </a:fillRef>
          <a:effectRef idx="2">
            <a:schemeClr val="accent6"/>
          </a:effectRef>
          <a:fontRef idx="minor">
            <a:schemeClr val="lt1"/>
          </a:fontRef>
        </p:style>
        <p:txBody>
          <a:bodyPr/>
          <a:lstStyle/>
          <a:p>
            <a:endParaRPr lang="en-GB" dirty="0" smtClean="0"/>
          </a:p>
        </p:txBody>
      </p:sp>
      <p:pic>
        <p:nvPicPr>
          <p:cNvPr id="18" name="Picture 17"/>
          <p:cNvPicPr>
            <a:picLocks noChangeAspect="1"/>
          </p:cNvPicPr>
          <p:nvPr/>
        </p:nvPicPr>
        <p:blipFill>
          <a:blip r:embed="rId3"/>
          <a:stretch>
            <a:fillRect/>
          </a:stretch>
        </p:blipFill>
        <p:spPr>
          <a:xfrm>
            <a:off x="4682893" y="1954433"/>
            <a:ext cx="2052804" cy="1382221"/>
          </a:xfrm>
          <a:prstGeom prst="rect">
            <a:avLst/>
          </a:prstGeom>
          <a:ln>
            <a:noFill/>
          </a:ln>
          <a:effectLst>
            <a:outerShdw blurRad="292100" dist="139700" dir="2700000" algn="tl" rotWithShape="0">
              <a:srgbClr val="333333">
                <a:alpha val="65000"/>
              </a:srgbClr>
            </a:outerShdw>
          </a:effectLst>
        </p:spPr>
      </p:pic>
      <p:sp>
        <p:nvSpPr>
          <p:cNvPr id="22" name="TextBox 21"/>
          <p:cNvSpPr txBox="1"/>
          <p:nvPr/>
        </p:nvSpPr>
        <p:spPr>
          <a:xfrm>
            <a:off x="5858807" y="4759356"/>
            <a:ext cx="1907480" cy="1077218"/>
          </a:xfrm>
          <a:prstGeom prst="rect">
            <a:avLst/>
          </a:prstGeom>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GB" sz="1600" dirty="0" smtClean="0"/>
              <a:t>Four Graces</a:t>
            </a:r>
          </a:p>
          <a:p>
            <a:r>
              <a:rPr lang="en-GB" sz="1600" dirty="0" err="1" smtClean="0"/>
              <a:t>Dundas</a:t>
            </a:r>
            <a:r>
              <a:rPr lang="en-GB" sz="1600" dirty="0" smtClean="0"/>
              <a:t> Hills Reserve</a:t>
            </a:r>
          </a:p>
          <a:p>
            <a:r>
              <a:rPr lang="en-GB" sz="1600" dirty="0" smtClean="0"/>
              <a:t>Pinot Noir</a:t>
            </a:r>
          </a:p>
          <a:p>
            <a:r>
              <a:rPr lang="en-GB" sz="1600" dirty="0" smtClean="0"/>
              <a:t>2006</a:t>
            </a:r>
            <a:endParaRPr lang="en-GB" sz="1600" dirty="0"/>
          </a:p>
        </p:txBody>
      </p:sp>
      <p:sp>
        <p:nvSpPr>
          <p:cNvPr id="27" name="Circular Arrow 26"/>
          <p:cNvSpPr/>
          <p:nvPr/>
        </p:nvSpPr>
        <p:spPr>
          <a:xfrm>
            <a:off x="1211658" y="3051244"/>
            <a:ext cx="7751688" cy="2773859"/>
          </a:xfrm>
          <a:prstGeom prst="circularArrow">
            <a:avLst>
              <a:gd name="adj1" fmla="val 4216"/>
              <a:gd name="adj2" fmla="val 331653"/>
              <a:gd name="adj3" fmla="val 1251112"/>
              <a:gd name="adj4" fmla="val 14975779"/>
              <a:gd name="adj5" fmla="val 5709"/>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pic>
        <p:nvPicPr>
          <p:cNvPr id="17" name="Picture 16"/>
          <p:cNvPicPr>
            <a:picLocks noChangeAspect="1"/>
          </p:cNvPicPr>
          <p:nvPr/>
        </p:nvPicPr>
        <p:blipFill>
          <a:blip r:embed="rId4"/>
          <a:stretch>
            <a:fillRect/>
          </a:stretch>
        </p:blipFill>
        <p:spPr>
          <a:xfrm>
            <a:off x="5858807" y="3453448"/>
            <a:ext cx="1696447" cy="1116828"/>
          </a:xfrm>
          <a:prstGeom prst="rect">
            <a:avLst/>
          </a:prstGeom>
          <a:ln>
            <a:noFill/>
          </a:ln>
          <a:effectLst>
            <a:outerShdw blurRad="292100" dist="139700" dir="2700000" algn="tl" rotWithShape="0">
              <a:srgbClr val="333333">
                <a:alpha val="65000"/>
              </a:srgbClr>
            </a:outerShdw>
          </a:effectLst>
        </p:spPr>
      </p:pic>
      <p:sp>
        <p:nvSpPr>
          <p:cNvPr id="28" name="Rectangle 27"/>
          <p:cNvSpPr/>
          <p:nvPr/>
        </p:nvSpPr>
        <p:spPr>
          <a:xfrm>
            <a:off x="954133" y="5381200"/>
            <a:ext cx="1527575" cy="1012505"/>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smtClean="0"/>
              <a:t>Structured</a:t>
            </a:r>
          </a:p>
          <a:p>
            <a:pPr algn="ctr"/>
            <a:r>
              <a:rPr lang="en-GB" dirty="0" smtClean="0"/>
              <a:t>Data</a:t>
            </a:r>
            <a:endParaRPr lang="en-GB" dirty="0"/>
          </a:p>
        </p:txBody>
      </p:sp>
      <p:pic>
        <p:nvPicPr>
          <p:cNvPr id="13" name="Picture 12" descr="Vivino in action.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2089" y="1741737"/>
            <a:ext cx="1515308" cy="2020410"/>
          </a:xfrm>
          <a:prstGeom prst="rect">
            <a:avLst/>
          </a:prstGeom>
          <a:ln>
            <a:noFill/>
          </a:ln>
          <a:effectLst>
            <a:outerShdw blurRad="292100" dist="139700" dir="2700000" algn="tl" rotWithShape="0">
              <a:srgbClr val="333333">
                <a:alpha val="65000"/>
              </a:srgbClr>
            </a:outerShdw>
          </a:effectLst>
        </p:spPr>
      </p:pic>
      <p:pic>
        <p:nvPicPr>
          <p:cNvPr id="14" name="Picture 13" descr="vivino screenshot found.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2089" y="3931196"/>
            <a:ext cx="1515308" cy="2272964"/>
          </a:xfrm>
          <a:prstGeom prst="rect">
            <a:avLst/>
          </a:prstGeom>
          <a:ln>
            <a:noFill/>
          </a:ln>
          <a:effectLst>
            <a:outerShdw blurRad="292100" dist="139700" dir="2700000" algn="tl" rotWithShape="0">
              <a:srgbClr val="333333">
                <a:alpha val="65000"/>
              </a:srgbClr>
            </a:outerShdw>
          </a:effectLst>
        </p:spPr>
      </p:pic>
      <p:sp>
        <p:nvSpPr>
          <p:cNvPr id="2" name="Multiply 1"/>
          <p:cNvSpPr/>
          <p:nvPr/>
        </p:nvSpPr>
        <p:spPr>
          <a:xfrm>
            <a:off x="4897345" y="2790016"/>
            <a:ext cx="3014925" cy="2804923"/>
          </a:xfrm>
          <a:prstGeom prst="mathMultiply">
            <a:avLst>
              <a:gd name="adj1" fmla="val 7604"/>
            </a:avLst>
          </a:prstGeom>
          <a:solidFill>
            <a:srgbClr val="FF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3" name="Down Arrow 2"/>
          <p:cNvSpPr/>
          <p:nvPr/>
        </p:nvSpPr>
        <p:spPr>
          <a:xfrm>
            <a:off x="3835762" y="2961592"/>
            <a:ext cx="484632" cy="1939208"/>
          </a:xfrm>
          <a:prstGeom prst="downArrow">
            <a:avLst/>
          </a:prstGeom>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007058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1967 reykjavik scope.jpg"/>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0" y="-1"/>
            <a:ext cx="9250430" cy="6937823"/>
          </a:xfrm>
          <a:prstGeom prst="rect">
            <a:avLst/>
          </a:prstGeom>
        </p:spPr>
      </p:pic>
      <p:sp>
        <p:nvSpPr>
          <p:cNvPr id="2" name="Title 1"/>
          <p:cNvSpPr>
            <a:spLocks noGrp="1"/>
          </p:cNvSpPr>
          <p:nvPr>
            <p:ph type="title"/>
          </p:nvPr>
        </p:nvSpPr>
        <p:spPr/>
        <p:txBody>
          <a:bodyPr/>
          <a:lstStyle/>
          <a:p>
            <a:r>
              <a:rPr lang="en-GB" dirty="0" smtClean="0"/>
              <a:t>Questions?</a:t>
            </a:r>
            <a:endParaRPr lang="en-GB" dirty="0"/>
          </a:p>
        </p:txBody>
      </p:sp>
      <p:sp>
        <p:nvSpPr>
          <p:cNvPr id="3" name="Content Placeholder 2"/>
          <p:cNvSpPr>
            <a:spLocks noGrp="1"/>
          </p:cNvSpPr>
          <p:nvPr>
            <p:ph idx="1"/>
          </p:nvPr>
        </p:nvSpPr>
        <p:spPr>
          <a:xfrm>
            <a:off x="457200" y="1417638"/>
            <a:ext cx="8229600" cy="4708525"/>
          </a:xfrm>
        </p:spPr>
        <p:txBody>
          <a:bodyPr anchor="t"/>
          <a:lstStyle/>
          <a:p>
            <a:r>
              <a:rPr lang="en-GB" dirty="0" smtClean="0"/>
              <a:t>Get </a:t>
            </a:r>
            <a:r>
              <a:rPr lang="en-GB" dirty="0"/>
              <a:t>in touch!</a:t>
            </a:r>
          </a:p>
          <a:p>
            <a:pPr lvl="1"/>
            <a:r>
              <a:rPr lang="en-GB" dirty="0" smtClean="0"/>
              <a:t>Martin Jul / </a:t>
            </a:r>
            <a:r>
              <a:rPr lang="en-GB" dirty="0" err="1" smtClean="0"/>
              <a:t>martin@mjul.com</a:t>
            </a:r>
            <a:r>
              <a:rPr lang="en-GB" dirty="0" smtClean="0"/>
              <a:t> / @</a:t>
            </a:r>
            <a:r>
              <a:rPr lang="en-GB" dirty="0" err="1" smtClean="0"/>
              <a:t>mjul</a:t>
            </a:r>
            <a:endParaRPr lang="en-GB" dirty="0" smtClean="0"/>
          </a:p>
          <a:p>
            <a:r>
              <a:rPr lang="en-GB" dirty="0" smtClean="0"/>
              <a:t>Get the slides and the code</a:t>
            </a:r>
          </a:p>
          <a:p>
            <a:pPr lvl="1"/>
            <a:r>
              <a:rPr lang="en-GB" sz="2000" dirty="0" smtClean="0"/>
              <a:t>https://github.com/mjul/making-the-computer-see-ndc-2014</a:t>
            </a:r>
            <a:endParaRPr lang="en-GB" sz="2000" dirty="0"/>
          </a:p>
          <a:p>
            <a:pPr marL="457200" lvl="1" indent="0">
              <a:buNone/>
            </a:pPr>
            <a:endParaRPr lang="en-GB" dirty="0" smtClean="0"/>
          </a:p>
        </p:txBody>
      </p:sp>
    </p:spTree>
    <p:extLst>
      <p:ext uri="{BB962C8B-B14F-4D97-AF65-F5344CB8AC3E}">
        <p14:creationId xmlns:p14="http://schemas.microsoft.com/office/powerpoint/2010/main" val="261359248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Picture 3" descr="A_long_time_a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53340"/>
            <a:ext cx="9144000" cy="5142319"/>
          </a:xfrm>
          <a:prstGeom prst="rect">
            <a:avLst/>
          </a:prstGeom>
        </p:spPr>
      </p:pic>
    </p:spTree>
    <p:extLst>
      <p:ext uri="{BB962C8B-B14F-4D97-AF65-F5344CB8AC3E}">
        <p14:creationId xmlns:p14="http://schemas.microsoft.com/office/powerpoint/2010/main" val="411360836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708831" y="6403264"/>
            <a:ext cx="5435169" cy="400110"/>
          </a:xfrm>
          <a:prstGeom prst="rect">
            <a:avLst/>
          </a:prstGeom>
        </p:spPr>
        <p:txBody>
          <a:bodyPr wrap="square">
            <a:spAutoFit/>
          </a:bodyPr>
          <a:lstStyle/>
          <a:p>
            <a:pPr algn="r"/>
            <a:r>
              <a:rPr lang="en-GB" sz="1000" i="1" dirty="0" smtClean="0"/>
              <a:t>Photo from National Portrait Gallery (1932)</a:t>
            </a:r>
          </a:p>
          <a:p>
            <a:pPr algn="r"/>
            <a:r>
              <a:rPr lang="en-GB" sz="1000" i="1" dirty="0" smtClean="0"/>
              <a:t> http</a:t>
            </a:r>
            <a:r>
              <a:rPr lang="en-GB" sz="1000" i="1" dirty="0"/>
              <a:t>://</a:t>
            </a:r>
            <a:r>
              <a:rPr lang="en-GB" sz="1000" i="1" dirty="0" err="1"/>
              <a:t>www.npg.org.uk</a:t>
            </a:r>
            <a:r>
              <a:rPr lang="en-GB" sz="1000" i="1" dirty="0"/>
              <a:t>/collections/search/person/mp97681/</a:t>
            </a:r>
            <a:r>
              <a:rPr lang="en-GB" sz="1000" i="1" dirty="0" err="1"/>
              <a:t>edmund-edward-fournier-dalbe</a:t>
            </a:r>
            <a:endParaRPr lang="en-GB" sz="1000" i="1" dirty="0"/>
          </a:p>
        </p:txBody>
      </p:sp>
      <p:sp>
        <p:nvSpPr>
          <p:cNvPr id="8" name="Rectangle 7"/>
          <p:cNvSpPr/>
          <p:nvPr/>
        </p:nvSpPr>
        <p:spPr>
          <a:xfrm>
            <a:off x="161412" y="6376369"/>
            <a:ext cx="3042325" cy="400110"/>
          </a:xfrm>
          <a:prstGeom prst="rect">
            <a:avLst/>
          </a:prstGeom>
        </p:spPr>
        <p:txBody>
          <a:bodyPr wrap="square">
            <a:spAutoFit/>
          </a:bodyPr>
          <a:lstStyle/>
          <a:p>
            <a:r>
              <a:rPr lang="en-GB" sz="1000" i="1" dirty="0"/>
              <a:t>On a Type-Reading </a:t>
            </a:r>
            <a:r>
              <a:rPr lang="en-GB" sz="1000" i="1" dirty="0" err="1" smtClean="0"/>
              <a:t>Optophone</a:t>
            </a:r>
            <a:r>
              <a:rPr lang="en-GB" sz="1000" i="1" dirty="0" smtClean="0"/>
              <a:t>,  E</a:t>
            </a:r>
            <a:r>
              <a:rPr lang="en-GB" sz="1000" i="1" dirty="0"/>
              <a:t>. E. Fournier </a:t>
            </a:r>
            <a:r>
              <a:rPr lang="en-GB" sz="1000" i="1" dirty="0" err="1" smtClean="0"/>
              <a:t>d'Albe</a:t>
            </a:r>
            <a:r>
              <a:rPr lang="en-GB" sz="1000" i="1" dirty="0" smtClean="0"/>
              <a:t>, </a:t>
            </a:r>
          </a:p>
          <a:p>
            <a:r>
              <a:rPr lang="en-GB" sz="1000" i="1" dirty="0" smtClean="0"/>
              <a:t>Proc</a:t>
            </a:r>
            <a:r>
              <a:rPr lang="en-GB" sz="1000" i="1" dirty="0"/>
              <a:t>. R. Soc. </a:t>
            </a:r>
            <a:r>
              <a:rPr lang="en-GB" sz="1000" i="1" dirty="0" err="1"/>
              <a:t>Lond</a:t>
            </a:r>
            <a:r>
              <a:rPr lang="en-GB" sz="1000" i="1" dirty="0"/>
              <a:t>. A 1914 </a:t>
            </a:r>
            <a:r>
              <a:rPr lang="en-GB" sz="1000" i="1" dirty="0" smtClean="0"/>
              <a:t>90 (published </a:t>
            </a:r>
            <a:r>
              <a:rPr lang="en-GB" sz="1000" i="1" dirty="0"/>
              <a:t>1 July </a:t>
            </a:r>
            <a:r>
              <a:rPr lang="en-GB" sz="1000" i="1" dirty="0" smtClean="0"/>
              <a:t>1914)</a:t>
            </a:r>
            <a:endParaRPr lang="en-GB" sz="1000" i="1" dirty="0"/>
          </a:p>
        </p:txBody>
      </p:sp>
      <p:sp>
        <p:nvSpPr>
          <p:cNvPr id="4" name="Title 3"/>
          <p:cNvSpPr>
            <a:spLocks noGrp="1"/>
          </p:cNvSpPr>
          <p:nvPr>
            <p:ph type="title"/>
          </p:nvPr>
        </p:nvSpPr>
        <p:spPr/>
        <p:txBody>
          <a:bodyPr/>
          <a:lstStyle/>
          <a:p>
            <a:r>
              <a:rPr lang="en-GB" dirty="0" smtClean="0"/>
              <a:t>                  1910s</a:t>
            </a:r>
            <a:endParaRPr lang="en-GB" dirty="0"/>
          </a:p>
        </p:txBody>
      </p:sp>
      <p:pic>
        <p:nvPicPr>
          <p:cNvPr id="3" name="Picture 2" descr="tXHWaD-Proc. R. Soc. Lond. A-1914-d'Albe-373-5.pdf"/>
          <p:cNvPicPr>
            <a:picLocks noChangeAspect="1"/>
          </p:cNvPicPr>
          <p:nvPr/>
        </p:nvPicPr>
        <p:blipFill rotWithShape="1">
          <a:blip r:embed="rId3">
            <a:extLst>
              <a:ext uri="{28A0092B-C50C-407E-A947-70E740481C1C}">
                <a14:useLocalDpi xmlns:a14="http://schemas.microsoft.com/office/drawing/2010/main" val="0"/>
              </a:ext>
            </a:extLst>
          </a:blip>
          <a:srcRect l="12962" t="7421" r="14704" b="14175"/>
          <a:stretch/>
        </p:blipFill>
        <p:spPr>
          <a:xfrm rot="21371218">
            <a:off x="336353" y="208518"/>
            <a:ext cx="3472491" cy="5376970"/>
          </a:xfrm>
          <a:prstGeom prst="rect">
            <a:avLst/>
          </a:prstGeom>
          <a:ln>
            <a:noFill/>
          </a:ln>
          <a:effectLst>
            <a:outerShdw blurRad="292100" dist="139700" dir="2700000" algn="tl" rotWithShape="0">
              <a:srgbClr val="333333">
                <a:alpha val="65000"/>
              </a:srgbClr>
            </a:outerShdw>
          </a:effectLst>
        </p:spPr>
      </p:pic>
      <p:pic>
        <p:nvPicPr>
          <p:cNvPr id="9" name="Picture 8" descr="tXHWaD-Proc. R. Soc. Lond. A-1914-d'Albe-373-5.pdf"/>
          <p:cNvPicPr>
            <a:picLocks noChangeAspect="1"/>
          </p:cNvPicPr>
          <p:nvPr/>
        </p:nvPicPr>
        <p:blipFill rotWithShape="1">
          <a:blip r:embed="rId4">
            <a:extLst>
              <a:ext uri="{28A0092B-C50C-407E-A947-70E740481C1C}">
                <a14:useLocalDpi xmlns:a14="http://schemas.microsoft.com/office/drawing/2010/main" val="0"/>
              </a:ext>
            </a:extLst>
          </a:blip>
          <a:srcRect l="14526" t="30661" r="14194" b="36168"/>
          <a:stretch/>
        </p:blipFill>
        <p:spPr>
          <a:xfrm rot="283289">
            <a:off x="1520894" y="2968404"/>
            <a:ext cx="5358284" cy="33167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descr="tXHWaD-Proc. R. Soc. Lond. A-1914-d'Albe-373-5.pdf"/>
          <p:cNvPicPr>
            <a:picLocks noChangeAspect="1"/>
          </p:cNvPicPr>
          <p:nvPr/>
        </p:nvPicPr>
        <p:blipFill rotWithShape="1">
          <a:blip r:embed="rId5">
            <a:extLst>
              <a:ext uri="{28A0092B-C50C-407E-A947-70E740481C1C}">
                <a14:useLocalDpi xmlns:a14="http://schemas.microsoft.com/office/drawing/2010/main" val="0"/>
              </a:ext>
            </a:extLst>
          </a:blip>
          <a:srcRect l="14995" t="11820" r="14923" b="67101"/>
          <a:stretch/>
        </p:blipFill>
        <p:spPr>
          <a:xfrm>
            <a:off x="930108" y="1228498"/>
            <a:ext cx="4243381" cy="1823236"/>
          </a:xfrm>
          <a:prstGeom prst="rect">
            <a:avLst/>
          </a:prstGeom>
          <a:ln>
            <a:noFill/>
          </a:ln>
          <a:effectLst>
            <a:outerShdw blurRad="292100" dist="139700" dir="2700000" algn="tl" rotWithShape="0">
              <a:srgbClr val="333333">
                <a:alpha val="65000"/>
              </a:srgbClr>
            </a:outerShdw>
          </a:effectLst>
        </p:spPr>
      </p:pic>
      <p:pic>
        <p:nvPicPr>
          <p:cNvPr id="7" name="Picture 6" descr="mw176314.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88266" y="543678"/>
            <a:ext cx="2162375" cy="29073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655818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office/infopath/2007/PartnerControls"/>
    <ds:schemaRef ds:uri="http://schemas.microsoft.com/sharepoint/v3/field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10334</TotalTime>
  <Words>5586</Words>
  <Application>Microsoft Macintosh PowerPoint</Application>
  <PresentationFormat>On-screen Show (4:3)</PresentationFormat>
  <Paragraphs>1002</Paragraphs>
  <Slides>72</Slides>
  <Notes>65</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Office Theme</vt:lpstr>
      <vt:lpstr>Making the Computer See </vt:lpstr>
      <vt:lpstr>Our Habitual World…</vt:lpstr>
      <vt:lpstr>Fun?</vt:lpstr>
      <vt:lpstr>Canary in the Coal Mine</vt:lpstr>
      <vt:lpstr>Fun!</vt:lpstr>
      <vt:lpstr>“Software is Eating the World”</vt:lpstr>
      <vt:lpstr>PowerPoint Presentation</vt:lpstr>
      <vt:lpstr>PowerPoint Presentation</vt:lpstr>
      <vt:lpstr>                  1910s</vt:lpstr>
      <vt:lpstr>     1920s</vt:lpstr>
      <vt:lpstr>1920s</vt:lpstr>
      <vt:lpstr>1920s – 1930s</vt:lpstr>
      <vt:lpstr>1960s</vt:lpstr>
      <vt:lpstr>1970s</vt:lpstr>
      <vt:lpstr>1980s</vt:lpstr>
      <vt:lpstr>Optical Character Recognition</vt:lpstr>
      <vt:lpstr>Reading Text From Images</vt:lpstr>
      <vt:lpstr>Where is the Page?</vt:lpstr>
      <vt:lpstr>Multiple Texts and Fonts</vt:lpstr>
      <vt:lpstr>White Isn’t</vt:lpstr>
      <vt:lpstr>Straight Lines Aren’t</vt:lpstr>
      <vt:lpstr>OCR Pipeline</vt:lpstr>
      <vt:lpstr>OpenCV – Computer Vision Library</vt:lpstr>
      <vt:lpstr>Trick 1: Reduce to Grayscale</vt:lpstr>
      <vt:lpstr>Trick 2: Remove Noise and Details</vt:lpstr>
      <vt:lpstr>Trick 3: Find Edges</vt:lpstr>
      <vt:lpstr>Canny Edge Detection</vt:lpstr>
      <vt:lpstr>Trick 4: Dilate to Thicken</vt:lpstr>
      <vt:lpstr>Trick 5: Find Contours</vt:lpstr>
      <vt:lpstr>Where is the Page?</vt:lpstr>
      <vt:lpstr>OCR Pipeline</vt:lpstr>
      <vt:lpstr>Magic Explained</vt:lpstr>
      <vt:lpstr>OCR Shape Matching</vt:lpstr>
      <vt:lpstr>Tesseract OCR Library</vt:lpstr>
      <vt:lpstr>OCR - Magic Happens Here</vt:lpstr>
      <vt:lpstr>Cars</vt:lpstr>
      <vt:lpstr>Pipeline</vt:lpstr>
      <vt:lpstr>Find the Plate</vt:lpstr>
      <vt:lpstr>Read the Plate</vt:lpstr>
      <vt:lpstr>Read the Plate</vt:lpstr>
      <vt:lpstr>Plate Filtering</vt:lpstr>
      <vt:lpstr>OCR Code</vt:lpstr>
      <vt:lpstr>Pizza</vt:lpstr>
      <vt:lpstr>How would you do it?</vt:lpstr>
      <vt:lpstr>20 Questions…</vt:lpstr>
      <vt:lpstr>1920s Revisited</vt:lpstr>
      <vt:lpstr>Known Object Detection</vt:lpstr>
      <vt:lpstr>Scale: Pyramid or Scale-Space</vt:lpstr>
      <vt:lpstr>HOG –  Histogram of Oriented Gradients</vt:lpstr>
      <vt:lpstr>HOG Example</vt:lpstr>
      <vt:lpstr>Feature Recognition</vt:lpstr>
      <vt:lpstr>Feature Detection and Recognition</vt:lpstr>
      <vt:lpstr>Features Detection - Keypoints</vt:lpstr>
      <vt:lpstr>Features Detection - Keypoints</vt:lpstr>
      <vt:lpstr>Feature Recognition</vt:lpstr>
      <vt:lpstr>Pizza Code</vt:lpstr>
      <vt:lpstr>PowerPoint Presentation</vt:lpstr>
      <vt:lpstr>PowerPoint Presentation</vt:lpstr>
      <vt:lpstr>PowerPoint Presentation</vt:lpstr>
      <vt:lpstr>PowerPoint Presentation</vt:lpstr>
      <vt:lpstr>PowerPoint Presentation</vt:lpstr>
      <vt:lpstr>General Object Recognition</vt:lpstr>
      <vt:lpstr>Wine</vt:lpstr>
      <vt:lpstr>How Would You Do It?</vt:lpstr>
      <vt:lpstr>Complexities</vt:lpstr>
      <vt:lpstr>Complexities</vt:lpstr>
      <vt:lpstr>How Would You Do It?</vt:lpstr>
      <vt:lpstr>Machine Learning Wines</vt:lpstr>
      <vt:lpstr>Machine Learning</vt:lpstr>
      <vt:lpstr>Big Data</vt:lpstr>
      <vt:lpstr>Re-imagine Everything</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Martin Jul</cp:lastModifiedBy>
  <cp:revision>269</cp:revision>
  <dcterms:created xsi:type="dcterms:W3CDTF">2010-04-12T23:12:02Z</dcterms:created>
  <dcterms:modified xsi:type="dcterms:W3CDTF">2014-06-01T16:46:42Z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